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0"/>
  </p:notesMasterIdLst>
  <p:handoutMasterIdLst>
    <p:handoutMasterId r:id="rId51"/>
  </p:handoutMasterIdLst>
  <p:sldIdLst>
    <p:sldId id="267" r:id="rId5"/>
    <p:sldId id="270" r:id="rId6"/>
    <p:sldId id="269" r:id="rId7"/>
    <p:sldId id="268" r:id="rId8"/>
    <p:sldId id="271" r:id="rId9"/>
    <p:sldId id="272" r:id="rId10"/>
    <p:sldId id="273" r:id="rId11"/>
    <p:sldId id="275" r:id="rId12"/>
    <p:sldId id="274" r:id="rId13"/>
    <p:sldId id="278" r:id="rId14"/>
    <p:sldId id="276" r:id="rId15"/>
    <p:sldId id="277" r:id="rId16"/>
    <p:sldId id="279" r:id="rId17"/>
    <p:sldId id="280" r:id="rId18"/>
    <p:sldId id="281" r:id="rId19"/>
    <p:sldId id="282" r:id="rId20"/>
    <p:sldId id="283" r:id="rId21"/>
    <p:sldId id="284" r:id="rId22"/>
    <p:sldId id="285" r:id="rId23"/>
    <p:sldId id="286" r:id="rId24"/>
    <p:sldId id="308" r:id="rId25"/>
    <p:sldId id="287" r:id="rId26"/>
    <p:sldId id="288" r:id="rId27"/>
    <p:sldId id="289" r:id="rId28"/>
    <p:sldId id="290" r:id="rId29"/>
    <p:sldId id="291" r:id="rId30"/>
    <p:sldId id="292" r:id="rId31"/>
    <p:sldId id="293" r:id="rId32"/>
    <p:sldId id="294" r:id="rId33"/>
    <p:sldId id="295" r:id="rId34"/>
    <p:sldId id="296" r:id="rId35"/>
    <p:sldId id="297" r:id="rId36"/>
    <p:sldId id="309" r:id="rId37"/>
    <p:sldId id="298" r:id="rId38"/>
    <p:sldId id="299" r:id="rId39"/>
    <p:sldId id="300" r:id="rId40"/>
    <p:sldId id="301" r:id="rId41"/>
    <p:sldId id="302" r:id="rId42"/>
    <p:sldId id="303" r:id="rId43"/>
    <p:sldId id="304" r:id="rId44"/>
    <p:sldId id="305" r:id="rId45"/>
    <p:sldId id="306" r:id="rId46"/>
    <p:sldId id="310" r:id="rId47"/>
    <p:sldId id="307" r:id="rId48"/>
    <p:sldId id="26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EDE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06799F8-075E-4A3A-A7F6-7FBC6576F1A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712" autoAdjust="0"/>
  </p:normalViewPr>
  <p:slideViewPr>
    <p:cSldViewPr snapToGrid="0">
      <p:cViewPr varScale="1">
        <p:scale>
          <a:sx n="114" d="100"/>
          <a:sy n="114" d="100"/>
        </p:scale>
        <p:origin x="504" y="1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2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8F22C-58CA-4BF5-A23C-6C41838FBEC9}"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B9944DCE-64E7-4874-A623-E99183793231}">
      <dgm:prSet phldrT="[Text]"/>
      <dgm:spPr/>
      <dgm:t>
        <a:bodyPr/>
        <a:lstStyle/>
        <a:p>
          <a:r>
            <a:rPr lang="en-US" dirty="0">
              <a:effectLst>
                <a:outerShdw blurRad="38100" dist="38100" dir="2700000" algn="tl">
                  <a:srgbClr val="000000">
                    <a:alpha val="43137"/>
                  </a:srgbClr>
                </a:outerShdw>
              </a:effectLst>
              <a:latin typeface="Franklin Gothic Heavy" pitchFamily="34" charset="0"/>
            </a:rPr>
            <a:t>2</a:t>
          </a:r>
          <a:br>
            <a:rPr lang="en-US" dirty="0">
              <a:effectLst>
                <a:outerShdw blurRad="38100" dist="38100" dir="2700000" algn="tl">
                  <a:srgbClr val="000000">
                    <a:alpha val="43137"/>
                  </a:srgbClr>
                </a:outerShdw>
              </a:effectLst>
            </a:rPr>
          </a:br>
          <a:r>
            <a:rPr lang="ka-GE" dirty="0">
              <a:effectLst>
                <a:outerShdw blurRad="38100" dist="38100" dir="2700000" algn="tl">
                  <a:srgbClr val="000000">
                    <a:alpha val="43137"/>
                  </a:srgbClr>
                </a:outerShdw>
              </a:effectLst>
            </a:rPr>
            <a:t>ვაქცინის ხარისხის დეფექტით გამოწვეული რეაქცია</a:t>
          </a:r>
          <a:endParaRPr lang="en-US" dirty="0"/>
        </a:p>
      </dgm:t>
    </dgm:pt>
    <dgm:pt modelId="{135DFB02-26E4-4796-AD65-5CE20A51C8CD}" type="parTrans" cxnId="{80920C82-A8B7-4435-B542-8291AE80D341}">
      <dgm:prSet/>
      <dgm:spPr/>
      <dgm:t>
        <a:bodyPr/>
        <a:lstStyle/>
        <a:p>
          <a:endParaRPr lang="en-US"/>
        </a:p>
      </dgm:t>
    </dgm:pt>
    <dgm:pt modelId="{05BB24B4-A170-4BC2-ADFE-3133D4C7639C}" type="sibTrans" cxnId="{80920C82-A8B7-4435-B542-8291AE80D341}">
      <dgm:prSet/>
      <dgm:spPr/>
      <dgm:t>
        <a:bodyPr/>
        <a:lstStyle/>
        <a:p>
          <a:endParaRPr lang="en-US"/>
        </a:p>
      </dgm:t>
    </dgm:pt>
    <dgm:pt modelId="{8C6FE2ED-5412-4043-B88E-C1DFB2AA4F89}">
      <dgm:prSet phldrT="[Text]" custT="1"/>
      <dgm:spPr/>
      <dgm:t>
        <a:bodyPr/>
        <a:lstStyle/>
        <a:p>
          <a:r>
            <a:rPr lang="ka-GE" sz="1400" b="1" dirty="0">
              <a:solidFill>
                <a:schemeClr val="bg1"/>
              </a:solidFill>
            </a:rPr>
            <a:t>იშგამ-ი, რომელიც გამოწვეული ან დაჩქარებულია  ვაქცინური პროდუქტის ხარისხის ერთი ან მეტი დეფექტის გამო, მწარმოებლის მიერ გათვალისწინებული  ადმინისტრირების წესის ჩათვლით.</a:t>
          </a:r>
          <a:endParaRPr lang="en-US" sz="1400" dirty="0"/>
        </a:p>
      </dgm:t>
    </dgm:pt>
    <dgm:pt modelId="{1444B9AB-1ED1-4945-878C-ACE2A45FA9D6}" type="parTrans" cxnId="{0B75C4B8-772D-465E-A6E2-4DA5D81EAE7A}">
      <dgm:prSet/>
      <dgm:spPr/>
      <dgm:t>
        <a:bodyPr/>
        <a:lstStyle/>
        <a:p>
          <a:endParaRPr lang="en-US"/>
        </a:p>
      </dgm:t>
    </dgm:pt>
    <dgm:pt modelId="{8822030D-97D9-4712-AD29-759AFC36D259}" type="sibTrans" cxnId="{0B75C4B8-772D-465E-A6E2-4DA5D81EAE7A}">
      <dgm:prSet/>
      <dgm:spPr/>
      <dgm:t>
        <a:bodyPr/>
        <a:lstStyle/>
        <a:p>
          <a:endParaRPr lang="en-US"/>
        </a:p>
      </dgm:t>
    </dgm:pt>
    <dgm:pt modelId="{763F39A2-144B-4F80-80D6-36445F8E2A7F}">
      <dgm:prSet phldrT="[Text]"/>
      <dgm:spPr/>
      <dgm:t>
        <a:bodyPr/>
        <a:lstStyle/>
        <a:p>
          <a:r>
            <a:rPr lang="en-US" dirty="0">
              <a:effectLst>
                <a:outerShdw blurRad="38100" dist="38100" dir="2700000" algn="tl">
                  <a:srgbClr val="000000">
                    <a:alpha val="43137"/>
                  </a:srgbClr>
                </a:outerShdw>
              </a:effectLst>
              <a:latin typeface="Franklin Gothic Heavy" pitchFamily="34" charset="0"/>
            </a:rPr>
            <a:t>3</a:t>
          </a:r>
          <a:br>
            <a:rPr lang="en-US" dirty="0">
              <a:effectLst>
                <a:outerShdw blurRad="38100" dist="38100" dir="2700000" algn="tl">
                  <a:srgbClr val="000000">
                    <a:alpha val="43137"/>
                  </a:srgbClr>
                </a:outerShdw>
              </a:effectLst>
            </a:rPr>
          </a:br>
          <a:r>
            <a:rPr lang="ka-GE" dirty="0">
              <a:effectLst>
                <a:outerShdw blurRad="38100" dist="38100" dir="2700000" algn="tl">
                  <a:srgbClr val="000000">
                    <a:alpha val="43137"/>
                  </a:srgbClr>
                </a:outerShdw>
              </a:effectLst>
            </a:rPr>
            <a:t>იმუნიზაციაში შეცდომასთან დაკავშირებული რეაქცია</a:t>
          </a:r>
          <a:endParaRPr lang="en-US" dirty="0"/>
        </a:p>
      </dgm:t>
    </dgm:pt>
    <dgm:pt modelId="{6DC31E0C-8263-4F92-83EC-5C89A46385BD}" type="parTrans" cxnId="{41046B98-DF50-44FF-8538-7429730A5829}">
      <dgm:prSet/>
      <dgm:spPr/>
      <dgm:t>
        <a:bodyPr/>
        <a:lstStyle/>
        <a:p>
          <a:endParaRPr lang="en-US"/>
        </a:p>
      </dgm:t>
    </dgm:pt>
    <dgm:pt modelId="{AF0D8007-EEDF-4B18-8A7B-8E81C1F89F59}" type="sibTrans" cxnId="{41046B98-DF50-44FF-8538-7429730A5829}">
      <dgm:prSet/>
      <dgm:spPr/>
      <dgm:t>
        <a:bodyPr/>
        <a:lstStyle/>
        <a:p>
          <a:endParaRPr lang="en-US"/>
        </a:p>
      </dgm:t>
    </dgm:pt>
    <dgm:pt modelId="{A75D7214-2DD1-4DA0-900E-8C86098A0E9A}">
      <dgm:prSet phldrT="[Text]" custT="1"/>
      <dgm:spPr/>
      <dgm:t>
        <a:bodyPr/>
        <a:lstStyle/>
        <a:p>
          <a:r>
            <a:rPr lang="ka-GE" sz="1600" b="1" dirty="0">
              <a:solidFill>
                <a:schemeClr val="bg1"/>
              </a:solidFill>
            </a:rPr>
            <a:t>იშგამ-ი, რომელიც  გამოწვეულია ვაქცინასთან არასათანადო მოპყრობით, დანიშვნით ან ადმინისტრირებით და რომლის აცილებაც შესაძლებელია მისი ბუნებიდან გამომდინარე.</a:t>
          </a:r>
          <a:endParaRPr lang="en-US" sz="1600" dirty="0"/>
        </a:p>
      </dgm:t>
    </dgm:pt>
    <dgm:pt modelId="{710D1B88-5E20-4B74-9A6A-B91A7081F301}" type="parTrans" cxnId="{B8E3E942-B335-407A-9F9C-E4BF107A5A96}">
      <dgm:prSet/>
      <dgm:spPr/>
      <dgm:t>
        <a:bodyPr/>
        <a:lstStyle/>
        <a:p>
          <a:endParaRPr lang="en-US"/>
        </a:p>
      </dgm:t>
    </dgm:pt>
    <dgm:pt modelId="{4891522F-4A16-4353-AFE7-060869317E02}" type="sibTrans" cxnId="{B8E3E942-B335-407A-9F9C-E4BF107A5A96}">
      <dgm:prSet/>
      <dgm:spPr/>
      <dgm:t>
        <a:bodyPr/>
        <a:lstStyle/>
        <a:p>
          <a:endParaRPr lang="en-US"/>
        </a:p>
      </dgm:t>
    </dgm:pt>
    <dgm:pt modelId="{313859B0-DC1C-4723-A9A0-ED2D8ECFBEA4}">
      <dgm:prSet phldrT="[Text]"/>
      <dgm:spPr/>
      <dgm:t>
        <a:bodyPr/>
        <a:lstStyle/>
        <a:p>
          <a:r>
            <a:rPr lang="en-US" dirty="0">
              <a:effectLst>
                <a:outerShdw blurRad="38100" dist="38100" dir="2700000" algn="tl">
                  <a:srgbClr val="000000">
                    <a:alpha val="43137"/>
                  </a:srgbClr>
                </a:outerShdw>
              </a:effectLst>
              <a:latin typeface="Franklin Gothic Heavy" pitchFamily="34" charset="0"/>
            </a:rPr>
            <a:t>4</a:t>
          </a:r>
          <a:br>
            <a:rPr lang="en-US" dirty="0">
              <a:effectLst>
                <a:outerShdw blurRad="38100" dist="38100" dir="2700000" algn="tl">
                  <a:srgbClr val="000000">
                    <a:alpha val="43137"/>
                  </a:srgbClr>
                </a:outerShdw>
              </a:effectLst>
            </a:rPr>
          </a:br>
          <a:r>
            <a:rPr lang="ka-GE" dirty="0">
              <a:effectLst>
                <a:outerShdw blurRad="38100" dist="38100" dir="2700000" algn="tl">
                  <a:srgbClr val="000000">
                    <a:alpha val="43137"/>
                  </a:srgbClr>
                </a:outerShdw>
              </a:effectLst>
            </a:rPr>
            <a:t>იმუნიზაციის შიშით გამოწვეული რეაქცია</a:t>
          </a:r>
          <a:endParaRPr lang="en-US" dirty="0"/>
        </a:p>
      </dgm:t>
    </dgm:pt>
    <dgm:pt modelId="{5FB9BCAE-780D-40A9-A9A9-F72F0E4967BF}" type="parTrans" cxnId="{08FB17AD-192D-410B-9B23-17FC5FCC3B5F}">
      <dgm:prSet/>
      <dgm:spPr/>
      <dgm:t>
        <a:bodyPr/>
        <a:lstStyle/>
        <a:p>
          <a:endParaRPr lang="en-US"/>
        </a:p>
      </dgm:t>
    </dgm:pt>
    <dgm:pt modelId="{AE809054-FBA5-4592-A169-430C5893C871}" type="sibTrans" cxnId="{08FB17AD-192D-410B-9B23-17FC5FCC3B5F}">
      <dgm:prSet/>
      <dgm:spPr/>
      <dgm:t>
        <a:bodyPr/>
        <a:lstStyle/>
        <a:p>
          <a:endParaRPr lang="en-US"/>
        </a:p>
      </dgm:t>
    </dgm:pt>
    <dgm:pt modelId="{90A38D48-1A50-49C3-AEB7-8935C541A201}">
      <dgm:prSet phldrT="[Text]" custT="1"/>
      <dgm:spPr/>
      <dgm:t>
        <a:bodyPr/>
        <a:lstStyle/>
        <a:p>
          <a:r>
            <a:rPr lang="ka-GE" sz="1800" b="1" dirty="0">
              <a:solidFill>
                <a:schemeClr val="bg1"/>
              </a:solidFill>
            </a:rPr>
            <a:t>იშგამ-ი , რომელიც წარმოშობილია იმუნიზაციათან დაკავშირებული აღელვებით</a:t>
          </a:r>
          <a:endParaRPr lang="en-US" sz="1000" dirty="0"/>
        </a:p>
      </dgm:t>
    </dgm:pt>
    <dgm:pt modelId="{F674CFB4-AF9D-4C59-B926-A44EDB059A19}" type="parTrans" cxnId="{4A755583-E755-4760-BA4B-F8E991F16E66}">
      <dgm:prSet/>
      <dgm:spPr/>
      <dgm:t>
        <a:bodyPr/>
        <a:lstStyle/>
        <a:p>
          <a:endParaRPr lang="en-US"/>
        </a:p>
      </dgm:t>
    </dgm:pt>
    <dgm:pt modelId="{669953BD-8198-48DC-82FF-ABBB1AEF1ADE}" type="sibTrans" cxnId="{4A755583-E755-4760-BA4B-F8E991F16E66}">
      <dgm:prSet/>
      <dgm:spPr/>
      <dgm:t>
        <a:bodyPr/>
        <a:lstStyle/>
        <a:p>
          <a:endParaRPr lang="en-US"/>
        </a:p>
      </dgm:t>
    </dgm:pt>
    <dgm:pt modelId="{655D1B05-5C82-46BA-99C0-A63C4582D005}">
      <dgm:prSet phldrT="[Text]" custT="1"/>
      <dgm:spPr/>
      <dgm:t>
        <a:bodyPr/>
        <a:lstStyle/>
        <a:p>
          <a:r>
            <a:rPr lang="ka-GE" sz="1600" b="1" dirty="0">
              <a:solidFill>
                <a:schemeClr val="bg1"/>
              </a:solidFill>
            </a:rPr>
            <a:t>იშგამ-ი, რომელიც ვაქცინითაა  გამოწვეული ან დაჩქარებული - ვაქცინური პროდუქტისგან განუყოფელი ერთი ან მეტი თვისების გამო. </a:t>
          </a:r>
          <a:endParaRPr lang="en-US" sz="1100" dirty="0"/>
        </a:p>
      </dgm:t>
    </dgm:pt>
    <dgm:pt modelId="{C23923A7-3BF0-4E0C-93FF-D889B58EC703}" type="parTrans" cxnId="{717BA93F-3CCD-4B19-A75C-80152C57A422}">
      <dgm:prSet/>
      <dgm:spPr/>
      <dgm:t>
        <a:bodyPr/>
        <a:lstStyle/>
        <a:p>
          <a:endParaRPr lang="en-US"/>
        </a:p>
      </dgm:t>
    </dgm:pt>
    <dgm:pt modelId="{6BE0EC73-A03C-46AF-A699-0BC3DF500669}" type="sibTrans" cxnId="{717BA93F-3CCD-4B19-A75C-80152C57A422}">
      <dgm:prSet/>
      <dgm:spPr/>
      <dgm:t>
        <a:bodyPr/>
        <a:lstStyle/>
        <a:p>
          <a:endParaRPr lang="en-US"/>
        </a:p>
      </dgm:t>
    </dgm:pt>
    <dgm:pt modelId="{FE01A76E-2897-46B3-963C-811BC56F0A2F}">
      <dgm:prSet phldrT="[Text]"/>
      <dgm:spPr/>
      <dgm:t>
        <a:bodyPr/>
        <a:lstStyle/>
        <a:p>
          <a:r>
            <a:rPr lang="en-US" dirty="0">
              <a:effectLst>
                <a:outerShdw blurRad="38100" dist="38100" dir="2700000" algn="tl">
                  <a:srgbClr val="000000">
                    <a:alpha val="43137"/>
                  </a:srgbClr>
                </a:outerShdw>
              </a:effectLst>
              <a:latin typeface="Franklin Gothic Heavy" pitchFamily="34" charset="0"/>
            </a:rPr>
            <a:t>1</a:t>
          </a:r>
          <a:r>
            <a:rPr lang="en-US" dirty="0">
              <a:effectLst>
                <a:outerShdw blurRad="38100" dist="38100" dir="2700000" algn="tl">
                  <a:srgbClr val="000000">
                    <a:alpha val="43137"/>
                  </a:srgbClr>
                </a:outerShdw>
              </a:effectLst>
            </a:rPr>
            <a:t> </a:t>
          </a:r>
          <a:br>
            <a:rPr lang="en-US" dirty="0">
              <a:effectLst>
                <a:outerShdw blurRad="38100" dist="38100" dir="2700000" algn="tl">
                  <a:srgbClr val="000000">
                    <a:alpha val="43137"/>
                  </a:srgbClr>
                </a:outerShdw>
              </a:effectLst>
            </a:rPr>
          </a:br>
          <a:r>
            <a:rPr lang="ka-GE" dirty="0">
              <a:effectLst>
                <a:outerShdw blurRad="38100" dist="38100" dir="2700000" algn="tl">
                  <a:srgbClr val="000000">
                    <a:alpha val="43137"/>
                  </a:srgbClr>
                </a:outerShdw>
              </a:effectLst>
            </a:rPr>
            <a:t>ვაქცინურ პრეპარატთან დაკავშირებული რეაქცია</a:t>
          </a:r>
          <a:r>
            <a:rPr lang="ru-RU" dirty="0">
              <a:effectLst>
                <a:outerShdw blurRad="38100" dist="38100" dir="2700000" algn="tl">
                  <a:srgbClr val="000000">
                    <a:alpha val="43137"/>
                  </a:srgbClr>
                </a:outerShdw>
              </a:effectLst>
            </a:rPr>
            <a:t> </a:t>
          </a:r>
          <a:endParaRPr lang="en-US" dirty="0"/>
        </a:p>
      </dgm:t>
    </dgm:pt>
    <dgm:pt modelId="{D0B6EE33-F727-4731-A5EA-4A33DD0B3689}" type="parTrans" cxnId="{5A0E6455-227F-4143-A588-57982B55E4CC}">
      <dgm:prSet/>
      <dgm:spPr/>
      <dgm:t>
        <a:bodyPr/>
        <a:lstStyle/>
        <a:p>
          <a:endParaRPr lang="en-US"/>
        </a:p>
      </dgm:t>
    </dgm:pt>
    <dgm:pt modelId="{AA270B8C-1A57-4D4F-BB2B-F5F88E677F85}" type="sibTrans" cxnId="{5A0E6455-227F-4143-A588-57982B55E4CC}">
      <dgm:prSet/>
      <dgm:spPr/>
      <dgm:t>
        <a:bodyPr/>
        <a:lstStyle/>
        <a:p>
          <a:endParaRPr lang="en-US"/>
        </a:p>
      </dgm:t>
    </dgm:pt>
    <dgm:pt modelId="{88237B8C-BD1D-4E3B-B380-159A11D3D5AE}">
      <dgm:prSet phldrT="[Text]"/>
      <dgm:spPr/>
      <dgm:t>
        <a:bodyPr/>
        <a:lstStyle/>
        <a:p>
          <a:r>
            <a:rPr lang="en-US" dirty="0">
              <a:effectLst>
                <a:outerShdw blurRad="38100" dist="38100" dir="2700000" algn="tl">
                  <a:srgbClr val="000000">
                    <a:alpha val="43137"/>
                  </a:srgbClr>
                </a:outerShdw>
              </a:effectLst>
              <a:latin typeface="Franklin Gothic Heavy" pitchFamily="34" charset="0"/>
            </a:rPr>
            <a:t>5</a:t>
          </a:r>
        </a:p>
        <a:p>
          <a:br>
            <a:rPr lang="en-US" dirty="0">
              <a:effectLst>
                <a:outerShdw blurRad="38100" dist="38100" dir="2700000" algn="tl">
                  <a:srgbClr val="000000">
                    <a:alpha val="43137"/>
                  </a:srgbClr>
                </a:outerShdw>
              </a:effectLst>
            </a:rPr>
          </a:br>
          <a:r>
            <a:rPr lang="ka-GE" dirty="0">
              <a:effectLst>
                <a:outerShdw blurRad="38100" dist="38100" dir="2700000" algn="tl">
                  <a:srgbClr val="000000">
                    <a:alpha val="43137"/>
                  </a:srgbClr>
                </a:outerShdw>
              </a:effectLst>
            </a:rPr>
            <a:t>შემთხვევითი</a:t>
          </a:r>
          <a:endParaRPr lang="en-US" dirty="0">
            <a:effectLst>
              <a:outerShdw blurRad="38100" dist="38100" dir="2700000" algn="tl">
                <a:srgbClr val="000000">
                  <a:alpha val="43137"/>
                </a:srgbClr>
              </a:outerShdw>
            </a:effectLst>
          </a:endParaRPr>
        </a:p>
      </dgm:t>
    </dgm:pt>
    <dgm:pt modelId="{F324591E-6C6A-424A-B29A-8E774A8B739C}" type="parTrans" cxnId="{A7B92322-29FE-43E8-BF7C-1E7357073747}">
      <dgm:prSet/>
      <dgm:spPr/>
      <dgm:t>
        <a:bodyPr/>
        <a:lstStyle/>
        <a:p>
          <a:endParaRPr lang="en-IN"/>
        </a:p>
      </dgm:t>
    </dgm:pt>
    <dgm:pt modelId="{587CC295-2B7A-4751-AFB4-4C8EFD92CAEF}" type="sibTrans" cxnId="{A7B92322-29FE-43E8-BF7C-1E7357073747}">
      <dgm:prSet/>
      <dgm:spPr/>
      <dgm:t>
        <a:bodyPr/>
        <a:lstStyle/>
        <a:p>
          <a:endParaRPr lang="en-IN"/>
        </a:p>
      </dgm:t>
    </dgm:pt>
    <dgm:pt modelId="{D65CEEEA-1ECF-4E25-95A7-5E4EFC2D6987}">
      <dgm:prSet phldrT="[Text]" custT="1"/>
      <dgm:spPr/>
      <dgm:t>
        <a:bodyPr anchor="t"/>
        <a:lstStyle/>
        <a:p>
          <a:r>
            <a:rPr lang="ka-GE" sz="1700" b="1" dirty="0">
              <a:solidFill>
                <a:schemeClr val="bg1"/>
              </a:solidFill>
            </a:rPr>
            <a:t>წინა ოთხი კატეგორიისგან განსხვავებული სხვა რაიმეთი გამოწვეული იშგამი, რომელიც დროში დაკავშირებულია იმუნიზაციასთან</a:t>
          </a:r>
          <a:endParaRPr lang="en-US" sz="1700" i="1" dirty="0"/>
        </a:p>
      </dgm:t>
    </dgm:pt>
    <dgm:pt modelId="{59AFBCB4-2719-4907-8BD3-52107F7A446E}" type="parTrans" cxnId="{26DFC1AF-D9C0-48A1-9CA9-E16645A07CAE}">
      <dgm:prSet/>
      <dgm:spPr/>
      <dgm:t>
        <a:bodyPr/>
        <a:lstStyle/>
        <a:p>
          <a:endParaRPr lang="en-IN"/>
        </a:p>
      </dgm:t>
    </dgm:pt>
    <dgm:pt modelId="{65F16496-8878-42EA-A092-A5741A25930F}" type="sibTrans" cxnId="{26DFC1AF-D9C0-48A1-9CA9-E16645A07CAE}">
      <dgm:prSet/>
      <dgm:spPr/>
      <dgm:t>
        <a:bodyPr/>
        <a:lstStyle/>
        <a:p>
          <a:endParaRPr lang="en-IN"/>
        </a:p>
      </dgm:t>
    </dgm:pt>
    <dgm:pt modelId="{94C8AD88-CA21-4A26-9548-87637FF27942}" type="pres">
      <dgm:prSet presAssocID="{92F8F22C-58CA-4BF5-A23C-6C41838FBEC9}" presName="theList" presStyleCnt="0">
        <dgm:presLayoutVars>
          <dgm:dir/>
          <dgm:animLvl val="lvl"/>
          <dgm:resizeHandles val="exact"/>
        </dgm:presLayoutVars>
      </dgm:prSet>
      <dgm:spPr/>
    </dgm:pt>
    <dgm:pt modelId="{EF78E20F-8710-4213-A482-56C7EB5423F7}" type="pres">
      <dgm:prSet presAssocID="{FE01A76E-2897-46B3-963C-811BC56F0A2F}" presName="compNode" presStyleCnt="0"/>
      <dgm:spPr/>
    </dgm:pt>
    <dgm:pt modelId="{665EAC98-E7AD-4191-97CA-AFF7C5C8F279}" type="pres">
      <dgm:prSet presAssocID="{FE01A76E-2897-46B3-963C-811BC56F0A2F}" presName="aNode" presStyleLbl="bgShp" presStyleIdx="0" presStyleCnt="5"/>
      <dgm:spPr>
        <a:prstGeom prst="snip1Rect">
          <a:avLst/>
        </a:prstGeom>
      </dgm:spPr>
    </dgm:pt>
    <dgm:pt modelId="{4A290812-4FB4-49D5-A506-7F50E210A434}" type="pres">
      <dgm:prSet presAssocID="{FE01A76E-2897-46B3-963C-811BC56F0A2F}" presName="textNode" presStyleLbl="bgShp" presStyleIdx="0" presStyleCnt="5"/>
      <dgm:spPr>
        <a:prstGeom prst="snip1Rect">
          <a:avLst/>
        </a:prstGeom>
      </dgm:spPr>
    </dgm:pt>
    <dgm:pt modelId="{4403101F-8AC0-415F-A3F6-E76D313FBC47}" type="pres">
      <dgm:prSet presAssocID="{FE01A76E-2897-46B3-963C-811BC56F0A2F}" presName="compChildNode" presStyleCnt="0"/>
      <dgm:spPr/>
    </dgm:pt>
    <dgm:pt modelId="{E527C78A-6FAC-4A1E-8940-00B99502BF3E}" type="pres">
      <dgm:prSet presAssocID="{FE01A76E-2897-46B3-963C-811BC56F0A2F}" presName="theInnerList" presStyleCnt="0"/>
      <dgm:spPr/>
    </dgm:pt>
    <dgm:pt modelId="{22000A70-C02E-4E01-B341-D8E9970C1B0B}" type="pres">
      <dgm:prSet presAssocID="{655D1B05-5C82-46BA-99C0-A63C4582D005}" presName="childNode" presStyleLbl="node1" presStyleIdx="0" presStyleCnt="5" custScaleX="111982">
        <dgm:presLayoutVars>
          <dgm:bulletEnabled val="1"/>
        </dgm:presLayoutVars>
      </dgm:prSet>
      <dgm:spPr/>
    </dgm:pt>
    <dgm:pt modelId="{3690A302-8901-4231-A846-4BEA24009978}" type="pres">
      <dgm:prSet presAssocID="{FE01A76E-2897-46B3-963C-811BC56F0A2F}" presName="aSpace" presStyleCnt="0"/>
      <dgm:spPr/>
    </dgm:pt>
    <dgm:pt modelId="{3254D1EF-CC73-4F84-9270-85EE764470FA}" type="pres">
      <dgm:prSet presAssocID="{B9944DCE-64E7-4874-A623-E99183793231}" presName="compNode" presStyleCnt="0"/>
      <dgm:spPr/>
    </dgm:pt>
    <dgm:pt modelId="{8C0085CA-14D3-4448-A9B8-0C9DC5798814}" type="pres">
      <dgm:prSet presAssocID="{B9944DCE-64E7-4874-A623-E99183793231}" presName="aNode" presStyleLbl="bgShp" presStyleIdx="1" presStyleCnt="5"/>
      <dgm:spPr>
        <a:prstGeom prst="snip1Rect">
          <a:avLst/>
        </a:prstGeom>
      </dgm:spPr>
    </dgm:pt>
    <dgm:pt modelId="{A908A54F-616D-4FB0-912A-6DEE9A9EDDAF}" type="pres">
      <dgm:prSet presAssocID="{B9944DCE-64E7-4874-A623-E99183793231}" presName="textNode" presStyleLbl="bgShp" presStyleIdx="1" presStyleCnt="5"/>
      <dgm:spPr/>
    </dgm:pt>
    <dgm:pt modelId="{CEBFB491-B0B8-44FE-B7BA-97AEE141EA4D}" type="pres">
      <dgm:prSet presAssocID="{B9944DCE-64E7-4874-A623-E99183793231}" presName="compChildNode" presStyleCnt="0"/>
      <dgm:spPr/>
    </dgm:pt>
    <dgm:pt modelId="{979F32CC-00B6-4919-9CF7-62341E44D105}" type="pres">
      <dgm:prSet presAssocID="{B9944DCE-64E7-4874-A623-E99183793231}" presName="theInnerList" presStyleCnt="0"/>
      <dgm:spPr/>
    </dgm:pt>
    <dgm:pt modelId="{194C9046-47DB-4861-B19F-9802F1747EDC}" type="pres">
      <dgm:prSet presAssocID="{8C6FE2ED-5412-4043-B88E-C1DFB2AA4F89}" presName="childNode" presStyleLbl="node1" presStyleIdx="1" presStyleCnt="5" custScaleX="115701">
        <dgm:presLayoutVars>
          <dgm:bulletEnabled val="1"/>
        </dgm:presLayoutVars>
      </dgm:prSet>
      <dgm:spPr/>
    </dgm:pt>
    <dgm:pt modelId="{4964AD82-1358-47BD-B71D-E4010B4837B1}" type="pres">
      <dgm:prSet presAssocID="{B9944DCE-64E7-4874-A623-E99183793231}" presName="aSpace" presStyleCnt="0"/>
      <dgm:spPr/>
    </dgm:pt>
    <dgm:pt modelId="{5DE55A86-CB55-4ABD-89A0-496428C910F1}" type="pres">
      <dgm:prSet presAssocID="{763F39A2-144B-4F80-80D6-36445F8E2A7F}" presName="compNode" presStyleCnt="0"/>
      <dgm:spPr/>
    </dgm:pt>
    <dgm:pt modelId="{AE6D545F-613C-4E18-811B-3F87145D105B}" type="pres">
      <dgm:prSet presAssocID="{763F39A2-144B-4F80-80D6-36445F8E2A7F}" presName="aNode" presStyleLbl="bgShp" presStyleIdx="2" presStyleCnt="5"/>
      <dgm:spPr>
        <a:prstGeom prst="snip1Rect">
          <a:avLst/>
        </a:prstGeom>
      </dgm:spPr>
    </dgm:pt>
    <dgm:pt modelId="{A489933F-48CE-4B9A-BAFA-5356CFEB51C1}" type="pres">
      <dgm:prSet presAssocID="{763F39A2-144B-4F80-80D6-36445F8E2A7F}" presName="textNode" presStyleLbl="bgShp" presStyleIdx="2" presStyleCnt="5"/>
      <dgm:spPr/>
    </dgm:pt>
    <dgm:pt modelId="{992D8167-0C60-42ED-84D7-293859B03D7A}" type="pres">
      <dgm:prSet presAssocID="{763F39A2-144B-4F80-80D6-36445F8E2A7F}" presName="compChildNode" presStyleCnt="0"/>
      <dgm:spPr/>
    </dgm:pt>
    <dgm:pt modelId="{F8D9B696-20E1-4E75-83AF-DBDE376E92AF}" type="pres">
      <dgm:prSet presAssocID="{763F39A2-144B-4F80-80D6-36445F8E2A7F}" presName="theInnerList" presStyleCnt="0"/>
      <dgm:spPr/>
    </dgm:pt>
    <dgm:pt modelId="{2E556C06-39A8-46C8-A997-0450D59AE274}" type="pres">
      <dgm:prSet presAssocID="{A75D7214-2DD1-4DA0-900E-8C86098A0E9A}" presName="childNode" presStyleLbl="node1" presStyleIdx="2" presStyleCnt="5" custScaleX="116229" custLinFactNeighborX="-618" custLinFactNeighborY="246">
        <dgm:presLayoutVars>
          <dgm:bulletEnabled val="1"/>
        </dgm:presLayoutVars>
      </dgm:prSet>
      <dgm:spPr/>
    </dgm:pt>
    <dgm:pt modelId="{0AFD4B21-8461-4289-B90B-E022C4B0639E}" type="pres">
      <dgm:prSet presAssocID="{763F39A2-144B-4F80-80D6-36445F8E2A7F}" presName="aSpace" presStyleCnt="0"/>
      <dgm:spPr/>
    </dgm:pt>
    <dgm:pt modelId="{71B5A140-2D61-4BCF-B575-D56F3102ECA7}" type="pres">
      <dgm:prSet presAssocID="{313859B0-DC1C-4723-A9A0-ED2D8ECFBEA4}" presName="compNode" presStyleCnt="0"/>
      <dgm:spPr/>
    </dgm:pt>
    <dgm:pt modelId="{8D36FBD4-52ED-4B0F-8C1D-CF70910E798B}" type="pres">
      <dgm:prSet presAssocID="{313859B0-DC1C-4723-A9A0-ED2D8ECFBEA4}" presName="aNode" presStyleLbl="bgShp" presStyleIdx="3" presStyleCnt="5"/>
      <dgm:spPr>
        <a:prstGeom prst="snip1Rect">
          <a:avLst/>
        </a:prstGeom>
      </dgm:spPr>
    </dgm:pt>
    <dgm:pt modelId="{37BD6EEB-0807-4178-A979-4E36A1AB0FA2}" type="pres">
      <dgm:prSet presAssocID="{313859B0-DC1C-4723-A9A0-ED2D8ECFBEA4}" presName="textNode" presStyleLbl="bgShp" presStyleIdx="3" presStyleCnt="5"/>
      <dgm:spPr/>
    </dgm:pt>
    <dgm:pt modelId="{41B8A7D9-E70F-428F-8EDA-AED83E60C955}" type="pres">
      <dgm:prSet presAssocID="{313859B0-DC1C-4723-A9A0-ED2D8ECFBEA4}" presName="compChildNode" presStyleCnt="0"/>
      <dgm:spPr/>
    </dgm:pt>
    <dgm:pt modelId="{D1AF24BA-037B-4AF2-9A91-242CD37D790F}" type="pres">
      <dgm:prSet presAssocID="{313859B0-DC1C-4723-A9A0-ED2D8ECFBEA4}" presName="theInnerList" presStyleCnt="0"/>
      <dgm:spPr/>
    </dgm:pt>
    <dgm:pt modelId="{3BF33F9D-0AD6-4C94-AFE7-799553EED16D}" type="pres">
      <dgm:prSet presAssocID="{90A38D48-1A50-49C3-AEB7-8935C541A201}" presName="childNode" presStyleLbl="node1" presStyleIdx="3" presStyleCnt="5" custScaleX="113041">
        <dgm:presLayoutVars>
          <dgm:bulletEnabled val="1"/>
        </dgm:presLayoutVars>
      </dgm:prSet>
      <dgm:spPr/>
    </dgm:pt>
    <dgm:pt modelId="{BC08621C-A58B-40DE-A2BB-FF6CDD0208D9}" type="pres">
      <dgm:prSet presAssocID="{313859B0-DC1C-4723-A9A0-ED2D8ECFBEA4}" presName="aSpace" presStyleCnt="0"/>
      <dgm:spPr/>
    </dgm:pt>
    <dgm:pt modelId="{2D610503-127D-4BC1-9EBA-B5AC039CF3F6}" type="pres">
      <dgm:prSet presAssocID="{88237B8C-BD1D-4E3B-B380-159A11D3D5AE}" presName="compNode" presStyleCnt="0"/>
      <dgm:spPr/>
    </dgm:pt>
    <dgm:pt modelId="{B3A01A73-B321-461E-AEEF-338283452544}" type="pres">
      <dgm:prSet presAssocID="{88237B8C-BD1D-4E3B-B380-159A11D3D5AE}" presName="aNode" presStyleLbl="bgShp" presStyleIdx="4" presStyleCnt="5"/>
      <dgm:spPr>
        <a:prstGeom prst="snip1Rect">
          <a:avLst/>
        </a:prstGeom>
      </dgm:spPr>
    </dgm:pt>
    <dgm:pt modelId="{A0EF3B5C-28A8-4127-8D85-BCA15405E6BD}" type="pres">
      <dgm:prSet presAssocID="{88237B8C-BD1D-4E3B-B380-159A11D3D5AE}" presName="textNode" presStyleLbl="bgShp" presStyleIdx="4" presStyleCnt="5"/>
      <dgm:spPr/>
    </dgm:pt>
    <dgm:pt modelId="{13396AB5-A8E7-4117-BB66-241BEFC1681B}" type="pres">
      <dgm:prSet presAssocID="{88237B8C-BD1D-4E3B-B380-159A11D3D5AE}" presName="compChildNode" presStyleCnt="0"/>
      <dgm:spPr/>
    </dgm:pt>
    <dgm:pt modelId="{8500F52E-D0FD-4A14-BB75-BC5F192A28AE}" type="pres">
      <dgm:prSet presAssocID="{88237B8C-BD1D-4E3B-B380-159A11D3D5AE}" presName="theInnerList" presStyleCnt="0"/>
      <dgm:spPr/>
    </dgm:pt>
    <dgm:pt modelId="{044E8D59-478E-4D1B-BDD7-7FCC9D477376}" type="pres">
      <dgm:prSet presAssocID="{D65CEEEA-1ECF-4E25-95A7-5E4EFC2D6987}" presName="childNode" presStyleLbl="node1" presStyleIdx="4" presStyleCnt="5" custScaleX="126978" custScaleY="106555" custLinFactNeighborY="1366">
        <dgm:presLayoutVars>
          <dgm:bulletEnabled val="1"/>
        </dgm:presLayoutVars>
      </dgm:prSet>
      <dgm:spPr/>
    </dgm:pt>
  </dgm:ptLst>
  <dgm:cxnLst>
    <dgm:cxn modelId="{7158500E-91C0-4446-BDFF-409E0C87B138}" type="presOf" srcId="{88237B8C-BD1D-4E3B-B380-159A11D3D5AE}" destId="{A0EF3B5C-28A8-4127-8D85-BCA15405E6BD}" srcOrd="1" destOrd="0" presId="urn:microsoft.com/office/officeart/2005/8/layout/lProcess2"/>
    <dgm:cxn modelId="{E6DA6914-F20B-4990-8FE2-F4C7BEBB2E67}" type="presOf" srcId="{A75D7214-2DD1-4DA0-900E-8C86098A0E9A}" destId="{2E556C06-39A8-46C8-A997-0450D59AE274}" srcOrd="0" destOrd="0" presId="urn:microsoft.com/office/officeart/2005/8/layout/lProcess2"/>
    <dgm:cxn modelId="{7B8A3B19-2C2F-4D02-97FF-0350FEB6216B}" type="presOf" srcId="{8C6FE2ED-5412-4043-B88E-C1DFB2AA4F89}" destId="{194C9046-47DB-4861-B19F-9802F1747EDC}" srcOrd="0" destOrd="0" presId="urn:microsoft.com/office/officeart/2005/8/layout/lProcess2"/>
    <dgm:cxn modelId="{98595721-1D81-4168-A325-A774C74340C1}" type="presOf" srcId="{FE01A76E-2897-46B3-963C-811BC56F0A2F}" destId="{4A290812-4FB4-49D5-A506-7F50E210A434}" srcOrd="1" destOrd="0" presId="urn:microsoft.com/office/officeart/2005/8/layout/lProcess2"/>
    <dgm:cxn modelId="{A7B92322-29FE-43E8-BF7C-1E7357073747}" srcId="{92F8F22C-58CA-4BF5-A23C-6C41838FBEC9}" destId="{88237B8C-BD1D-4E3B-B380-159A11D3D5AE}" srcOrd="4" destOrd="0" parTransId="{F324591E-6C6A-424A-B29A-8E774A8B739C}" sibTransId="{587CC295-2B7A-4751-AFB4-4C8EFD92CAEF}"/>
    <dgm:cxn modelId="{F88E8922-406D-4481-898D-6AA4B9A0F5FA}" type="presOf" srcId="{FE01A76E-2897-46B3-963C-811BC56F0A2F}" destId="{665EAC98-E7AD-4191-97CA-AFF7C5C8F279}" srcOrd="0" destOrd="0" presId="urn:microsoft.com/office/officeart/2005/8/layout/lProcess2"/>
    <dgm:cxn modelId="{2B320539-C716-46B1-87F2-97029F879EAE}" type="presOf" srcId="{88237B8C-BD1D-4E3B-B380-159A11D3D5AE}" destId="{B3A01A73-B321-461E-AEEF-338283452544}" srcOrd="0" destOrd="0" presId="urn:microsoft.com/office/officeart/2005/8/layout/lProcess2"/>
    <dgm:cxn modelId="{717BA93F-3CCD-4B19-A75C-80152C57A422}" srcId="{FE01A76E-2897-46B3-963C-811BC56F0A2F}" destId="{655D1B05-5C82-46BA-99C0-A63C4582D005}" srcOrd="0" destOrd="0" parTransId="{C23923A7-3BF0-4E0C-93FF-D889B58EC703}" sibTransId="{6BE0EC73-A03C-46AF-A699-0BC3DF500669}"/>
    <dgm:cxn modelId="{B8E3E942-B335-407A-9F9C-E4BF107A5A96}" srcId="{763F39A2-144B-4F80-80D6-36445F8E2A7F}" destId="{A75D7214-2DD1-4DA0-900E-8C86098A0E9A}" srcOrd="0" destOrd="0" parTransId="{710D1B88-5E20-4B74-9A6A-B91A7081F301}" sibTransId="{4891522F-4A16-4353-AFE7-060869317E02}"/>
    <dgm:cxn modelId="{9FB98252-A9A7-489E-A463-CDBB13E2DB05}" type="presOf" srcId="{B9944DCE-64E7-4874-A623-E99183793231}" destId="{A908A54F-616D-4FB0-912A-6DEE9A9EDDAF}" srcOrd="1" destOrd="0" presId="urn:microsoft.com/office/officeart/2005/8/layout/lProcess2"/>
    <dgm:cxn modelId="{5A0E6455-227F-4143-A588-57982B55E4CC}" srcId="{92F8F22C-58CA-4BF5-A23C-6C41838FBEC9}" destId="{FE01A76E-2897-46B3-963C-811BC56F0A2F}" srcOrd="0" destOrd="0" parTransId="{D0B6EE33-F727-4731-A5EA-4A33DD0B3689}" sibTransId="{AA270B8C-1A57-4D4F-BB2B-F5F88E677F85}"/>
    <dgm:cxn modelId="{F8C35965-3B59-46D6-B736-B729B7AF1B82}" type="presOf" srcId="{D65CEEEA-1ECF-4E25-95A7-5E4EFC2D6987}" destId="{044E8D59-478E-4D1B-BDD7-7FCC9D477376}" srcOrd="0" destOrd="0" presId="urn:microsoft.com/office/officeart/2005/8/layout/lProcess2"/>
    <dgm:cxn modelId="{EE5C9065-FE24-4005-91D2-C90B85B5B870}" type="presOf" srcId="{90A38D48-1A50-49C3-AEB7-8935C541A201}" destId="{3BF33F9D-0AD6-4C94-AFE7-799553EED16D}" srcOrd="0" destOrd="0" presId="urn:microsoft.com/office/officeart/2005/8/layout/lProcess2"/>
    <dgm:cxn modelId="{7DDA8975-0529-42A6-A78F-25A03053DF41}" type="presOf" srcId="{313859B0-DC1C-4723-A9A0-ED2D8ECFBEA4}" destId="{8D36FBD4-52ED-4B0F-8C1D-CF70910E798B}" srcOrd="0" destOrd="0" presId="urn:microsoft.com/office/officeart/2005/8/layout/lProcess2"/>
    <dgm:cxn modelId="{80920C82-A8B7-4435-B542-8291AE80D341}" srcId="{92F8F22C-58CA-4BF5-A23C-6C41838FBEC9}" destId="{B9944DCE-64E7-4874-A623-E99183793231}" srcOrd="1" destOrd="0" parTransId="{135DFB02-26E4-4796-AD65-5CE20A51C8CD}" sibTransId="{05BB24B4-A170-4BC2-ADFE-3133D4C7639C}"/>
    <dgm:cxn modelId="{4A755583-E755-4760-BA4B-F8E991F16E66}" srcId="{313859B0-DC1C-4723-A9A0-ED2D8ECFBEA4}" destId="{90A38D48-1A50-49C3-AEB7-8935C541A201}" srcOrd="0" destOrd="0" parTransId="{F674CFB4-AF9D-4C59-B926-A44EDB059A19}" sibTransId="{669953BD-8198-48DC-82FF-ABBB1AEF1ADE}"/>
    <dgm:cxn modelId="{C5921D89-485C-4153-B4E0-8C82821F9B42}" type="presOf" srcId="{B9944DCE-64E7-4874-A623-E99183793231}" destId="{8C0085CA-14D3-4448-A9B8-0C9DC5798814}" srcOrd="0" destOrd="0" presId="urn:microsoft.com/office/officeart/2005/8/layout/lProcess2"/>
    <dgm:cxn modelId="{41046B98-DF50-44FF-8538-7429730A5829}" srcId="{92F8F22C-58CA-4BF5-A23C-6C41838FBEC9}" destId="{763F39A2-144B-4F80-80D6-36445F8E2A7F}" srcOrd="2" destOrd="0" parTransId="{6DC31E0C-8263-4F92-83EC-5C89A46385BD}" sibTransId="{AF0D8007-EEDF-4B18-8A7B-8E81C1F89F59}"/>
    <dgm:cxn modelId="{08FB17AD-192D-410B-9B23-17FC5FCC3B5F}" srcId="{92F8F22C-58CA-4BF5-A23C-6C41838FBEC9}" destId="{313859B0-DC1C-4723-A9A0-ED2D8ECFBEA4}" srcOrd="3" destOrd="0" parTransId="{5FB9BCAE-780D-40A9-A9A9-F72F0E4967BF}" sibTransId="{AE809054-FBA5-4592-A169-430C5893C871}"/>
    <dgm:cxn modelId="{26DFC1AF-D9C0-48A1-9CA9-E16645A07CAE}" srcId="{88237B8C-BD1D-4E3B-B380-159A11D3D5AE}" destId="{D65CEEEA-1ECF-4E25-95A7-5E4EFC2D6987}" srcOrd="0" destOrd="0" parTransId="{59AFBCB4-2719-4907-8BD3-52107F7A446E}" sibTransId="{65F16496-8878-42EA-A092-A5741A25930F}"/>
    <dgm:cxn modelId="{0B75C4B8-772D-465E-A6E2-4DA5D81EAE7A}" srcId="{B9944DCE-64E7-4874-A623-E99183793231}" destId="{8C6FE2ED-5412-4043-B88E-C1DFB2AA4F89}" srcOrd="0" destOrd="0" parTransId="{1444B9AB-1ED1-4945-878C-ACE2A45FA9D6}" sibTransId="{8822030D-97D9-4712-AD29-759AFC36D259}"/>
    <dgm:cxn modelId="{3A1B1DC3-5D2A-4B64-ADBA-7FFD2D9105EF}" type="presOf" srcId="{655D1B05-5C82-46BA-99C0-A63C4582D005}" destId="{22000A70-C02E-4E01-B341-D8E9970C1B0B}" srcOrd="0" destOrd="0" presId="urn:microsoft.com/office/officeart/2005/8/layout/lProcess2"/>
    <dgm:cxn modelId="{130AC2DA-7569-47EC-8168-09368C43DC37}" type="presOf" srcId="{313859B0-DC1C-4723-A9A0-ED2D8ECFBEA4}" destId="{37BD6EEB-0807-4178-A979-4E36A1AB0FA2}" srcOrd="1" destOrd="0" presId="urn:microsoft.com/office/officeart/2005/8/layout/lProcess2"/>
    <dgm:cxn modelId="{72FAC4E0-3DFF-4E16-9766-C6D10F51A724}" type="presOf" srcId="{763F39A2-144B-4F80-80D6-36445F8E2A7F}" destId="{AE6D545F-613C-4E18-811B-3F87145D105B}" srcOrd="0" destOrd="0" presId="urn:microsoft.com/office/officeart/2005/8/layout/lProcess2"/>
    <dgm:cxn modelId="{186D5FE1-3B01-43E8-9DD9-DC6FD68DCA03}" type="presOf" srcId="{763F39A2-144B-4F80-80D6-36445F8E2A7F}" destId="{A489933F-48CE-4B9A-BAFA-5356CFEB51C1}" srcOrd="1" destOrd="0" presId="urn:microsoft.com/office/officeart/2005/8/layout/lProcess2"/>
    <dgm:cxn modelId="{406D81ED-908B-4F88-A649-ADAC38202486}" type="presOf" srcId="{92F8F22C-58CA-4BF5-A23C-6C41838FBEC9}" destId="{94C8AD88-CA21-4A26-9548-87637FF27942}" srcOrd="0" destOrd="0" presId="urn:microsoft.com/office/officeart/2005/8/layout/lProcess2"/>
    <dgm:cxn modelId="{D17CC833-B4D5-4F0D-9202-1E654F618092}" type="presParOf" srcId="{94C8AD88-CA21-4A26-9548-87637FF27942}" destId="{EF78E20F-8710-4213-A482-56C7EB5423F7}" srcOrd="0" destOrd="0" presId="urn:microsoft.com/office/officeart/2005/8/layout/lProcess2"/>
    <dgm:cxn modelId="{2E303FBE-C852-4C4A-B97A-DE1DAA68E652}" type="presParOf" srcId="{EF78E20F-8710-4213-A482-56C7EB5423F7}" destId="{665EAC98-E7AD-4191-97CA-AFF7C5C8F279}" srcOrd="0" destOrd="0" presId="urn:microsoft.com/office/officeart/2005/8/layout/lProcess2"/>
    <dgm:cxn modelId="{EA34ECCC-F19F-464B-8F4D-77419F6D560A}" type="presParOf" srcId="{EF78E20F-8710-4213-A482-56C7EB5423F7}" destId="{4A290812-4FB4-49D5-A506-7F50E210A434}" srcOrd="1" destOrd="0" presId="urn:microsoft.com/office/officeart/2005/8/layout/lProcess2"/>
    <dgm:cxn modelId="{E19ED89C-2E2F-44E1-B0C7-2C759673504D}" type="presParOf" srcId="{EF78E20F-8710-4213-A482-56C7EB5423F7}" destId="{4403101F-8AC0-415F-A3F6-E76D313FBC47}" srcOrd="2" destOrd="0" presId="urn:microsoft.com/office/officeart/2005/8/layout/lProcess2"/>
    <dgm:cxn modelId="{F5139FAC-D95D-458A-80CB-F51086A95CA8}" type="presParOf" srcId="{4403101F-8AC0-415F-A3F6-E76D313FBC47}" destId="{E527C78A-6FAC-4A1E-8940-00B99502BF3E}" srcOrd="0" destOrd="0" presId="urn:microsoft.com/office/officeart/2005/8/layout/lProcess2"/>
    <dgm:cxn modelId="{A893F45A-1166-428D-9624-3E7575A3C0CD}" type="presParOf" srcId="{E527C78A-6FAC-4A1E-8940-00B99502BF3E}" destId="{22000A70-C02E-4E01-B341-D8E9970C1B0B}" srcOrd="0" destOrd="0" presId="urn:microsoft.com/office/officeart/2005/8/layout/lProcess2"/>
    <dgm:cxn modelId="{89897CB0-ABF1-4B70-9761-836B1A471FBC}" type="presParOf" srcId="{94C8AD88-CA21-4A26-9548-87637FF27942}" destId="{3690A302-8901-4231-A846-4BEA24009978}" srcOrd="1" destOrd="0" presId="urn:microsoft.com/office/officeart/2005/8/layout/lProcess2"/>
    <dgm:cxn modelId="{B4852698-044A-47E9-B66F-8765D12C31D4}" type="presParOf" srcId="{94C8AD88-CA21-4A26-9548-87637FF27942}" destId="{3254D1EF-CC73-4F84-9270-85EE764470FA}" srcOrd="2" destOrd="0" presId="urn:microsoft.com/office/officeart/2005/8/layout/lProcess2"/>
    <dgm:cxn modelId="{8231F56F-11EC-43BD-AD8F-48DB0199F011}" type="presParOf" srcId="{3254D1EF-CC73-4F84-9270-85EE764470FA}" destId="{8C0085CA-14D3-4448-A9B8-0C9DC5798814}" srcOrd="0" destOrd="0" presId="urn:microsoft.com/office/officeart/2005/8/layout/lProcess2"/>
    <dgm:cxn modelId="{C97A1A5C-5144-4618-9091-22411D1FA3CA}" type="presParOf" srcId="{3254D1EF-CC73-4F84-9270-85EE764470FA}" destId="{A908A54F-616D-4FB0-912A-6DEE9A9EDDAF}" srcOrd="1" destOrd="0" presId="urn:microsoft.com/office/officeart/2005/8/layout/lProcess2"/>
    <dgm:cxn modelId="{2847076E-D725-4FD9-A75F-191037F33F7F}" type="presParOf" srcId="{3254D1EF-CC73-4F84-9270-85EE764470FA}" destId="{CEBFB491-B0B8-44FE-B7BA-97AEE141EA4D}" srcOrd="2" destOrd="0" presId="urn:microsoft.com/office/officeart/2005/8/layout/lProcess2"/>
    <dgm:cxn modelId="{42F1F9B3-9B59-413E-9F38-7D4FC4763C65}" type="presParOf" srcId="{CEBFB491-B0B8-44FE-B7BA-97AEE141EA4D}" destId="{979F32CC-00B6-4919-9CF7-62341E44D105}" srcOrd="0" destOrd="0" presId="urn:microsoft.com/office/officeart/2005/8/layout/lProcess2"/>
    <dgm:cxn modelId="{86028AF8-6CFE-4EDE-8AA8-22DD5D600A13}" type="presParOf" srcId="{979F32CC-00B6-4919-9CF7-62341E44D105}" destId="{194C9046-47DB-4861-B19F-9802F1747EDC}" srcOrd="0" destOrd="0" presId="urn:microsoft.com/office/officeart/2005/8/layout/lProcess2"/>
    <dgm:cxn modelId="{2EEFC7F9-7127-427D-9528-6C8FE9B5DD5A}" type="presParOf" srcId="{94C8AD88-CA21-4A26-9548-87637FF27942}" destId="{4964AD82-1358-47BD-B71D-E4010B4837B1}" srcOrd="3" destOrd="0" presId="urn:microsoft.com/office/officeart/2005/8/layout/lProcess2"/>
    <dgm:cxn modelId="{EE46B4DA-78CA-40FC-860C-D722326D1B98}" type="presParOf" srcId="{94C8AD88-CA21-4A26-9548-87637FF27942}" destId="{5DE55A86-CB55-4ABD-89A0-496428C910F1}" srcOrd="4" destOrd="0" presId="urn:microsoft.com/office/officeart/2005/8/layout/lProcess2"/>
    <dgm:cxn modelId="{A0D03B85-65CB-410B-B98F-E78BDD2FDBD9}" type="presParOf" srcId="{5DE55A86-CB55-4ABD-89A0-496428C910F1}" destId="{AE6D545F-613C-4E18-811B-3F87145D105B}" srcOrd="0" destOrd="0" presId="urn:microsoft.com/office/officeart/2005/8/layout/lProcess2"/>
    <dgm:cxn modelId="{16F51DBE-1BA4-482B-932B-32AB08777D9F}" type="presParOf" srcId="{5DE55A86-CB55-4ABD-89A0-496428C910F1}" destId="{A489933F-48CE-4B9A-BAFA-5356CFEB51C1}" srcOrd="1" destOrd="0" presId="urn:microsoft.com/office/officeart/2005/8/layout/lProcess2"/>
    <dgm:cxn modelId="{5BDBA9CA-8614-4FEB-A499-49A825806284}" type="presParOf" srcId="{5DE55A86-CB55-4ABD-89A0-496428C910F1}" destId="{992D8167-0C60-42ED-84D7-293859B03D7A}" srcOrd="2" destOrd="0" presId="urn:microsoft.com/office/officeart/2005/8/layout/lProcess2"/>
    <dgm:cxn modelId="{5DD9AA2E-B031-46D4-A694-B51442FA011E}" type="presParOf" srcId="{992D8167-0C60-42ED-84D7-293859B03D7A}" destId="{F8D9B696-20E1-4E75-83AF-DBDE376E92AF}" srcOrd="0" destOrd="0" presId="urn:microsoft.com/office/officeart/2005/8/layout/lProcess2"/>
    <dgm:cxn modelId="{B58620FA-436F-4907-8363-002B705E4CD2}" type="presParOf" srcId="{F8D9B696-20E1-4E75-83AF-DBDE376E92AF}" destId="{2E556C06-39A8-46C8-A997-0450D59AE274}" srcOrd="0" destOrd="0" presId="urn:microsoft.com/office/officeart/2005/8/layout/lProcess2"/>
    <dgm:cxn modelId="{E42D6FB9-3B2F-4F6B-932B-18D0BF55F960}" type="presParOf" srcId="{94C8AD88-CA21-4A26-9548-87637FF27942}" destId="{0AFD4B21-8461-4289-B90B-E022C4B0639E}" srcOrd="5" destOrd="0" presId="urn:microsoft.com/office/officeart/2005/8/layout/lProcess2"/>
    <dgm:cxn modelId="{A94B9D84-D844-49B5-A8D8-AFF4FEA9E685}" type="presParOf" srcId="{94C8AD88-CA21-4A26-9548-87637FF27942}" destId="{71B5A140-2D61-4BCF-B575-D56F3102ECA7}" srcOrd="6" destOrd="0" presId="urn:microsoft.com/office/officeart/2005/8/layout/lProcess2"/>
    <dgm:cxn modelId="{E83580E2-6A07-4058-BD2B-463F431A1326}" type="presParOf" srcId="{71B5A140-2D61-4BCF-B575-D56F3102ECA7}" destId="{8D36FBD4-52ED-4B0F-8C1D-CF70910E798B}" srcOrd="0" destOrd="0" presId="urn:microsoft.com/office/officeart/2005/8/layout/lProcess2"/>
    <dgm:cxn modelId="{48E9ABB5-489C-49D1-98F9-18DA832695B8}" type="presParOf" srcId="{71B5A140-2D61-4BCF-B575-D56F3102ECA7}" destId="{37BD6EEB-0807-4178-A979-4E36A1AB0FA2}" srcOrd="1" destOrd="0" presId="urn:microsoft.com/office/officeart/2005/8/layout/lProcess2"/>
    <dgm:cxn modelId="{40699E39-090A-44B9-A75A-C4618C454CF0}" type="presParOf" srcId="{71B5A140-2D61-4BCF-B575-D56F3102ECA7}" destId="{41B8A7D9-E70F-428F-8EDA-AED83E60C955}" srcOrd="2" destOrd="0" presId="urn:microsoft.com/office/officeart/2005/8/layout/lProcess2"/>
    <dgm:cxn modelId="{48828FDE-FF9F-4480-8A6A-79D032E63D81}" type="presParOf" srcId="{41B8A7D9-E70F-428F-8EDA-AED83E60C955}" destId="{D1AF24BA-037B-4AF2-9A91-242CD37D790F}" srcOrd="0" destOrd="0" presId="urn:microsoft.com/office/officeart/2005/8/layout/lProcess2"/>
    <dgm:cxn modelId="{CFA8A1AA-010A-4696-8FF1-A697AF9B706E}" type="presParOf" srcId="{D1AF24BA-037B-4AF2-9A91-242CD37D790F}" destId="{3BF33F9D-0AD6-4C94-AFE7-799553EED16D}" srcOrd="0" destOrd="0" presId="urn:microsoft.com/office/officeart/2005/8/layout/lProcess2"/>
    <dgm:cxn modelId="{A0B7789F-0516-4BFA-BA74-F5B841207778}" type="presParOf" srcId="{94C8AD88-CA21-4A26-9548-87637FF27942}" destId="{BC08621C-A58B-40DE-A2BB-FF6CDD0208D9}" srcOrd="7" destOrd="0" presId="urn:microsoft.com/office/officeart/2005/8/layout/lProcess2"/>
    <dgm:cxn modelId="{1B21EC43-D41E-4D49-A6D3-05B5F18BB441}" type="presParOf" srcId="{94C8AD88-CA21-4A26-9548-87637FF27942}" destId="{2D610503-127D-4BC1-9EBA-B5AC039CF3F6}" srcOrd="8" destOrd="0" presId="urn:microsoft.com/office/officeart/2005/8/layout/lProcess2"/>
    <dgm:cxn modelId="{2B9DE4F5-B720-4B70-88A7-A9E56E500F10}" type="presParOf" srcId="{2D610503-127D-4BC1-9EBA-B5AC039CF3F6}" destId="{B3A01A73-B321-461E-AEEF-338283452544}" srcOrd="0" destOrd="0" presId="urn:microsoft.com/office/officeart/2005/8/layout/lProcess2"/>
    <dgm:cxn modelId="{68FE20DC-63A4-40B7-A785-83002C18C1E1}" type="presParOf" srcId="{2D610503-127D-4BC1-9EBA-B5AC039CF3F6}" destId="{A0EF3B5C-28A8-4127-8D85-BCA15405E6BD}" srcOrd="1" destOrd="0" presId="urn:microsoft.com/office/officeart/2005/8/layout/lProcess2"/>
    <dgm:cxn modelId="{4E37B6D6-AE23-4042-9840-0252F6960A51}" type="presParOf" srcId="{2D610503-127D-4BC1-9EBA-B5AC039CF3F6}" destId="{13396AB5-A8E7-4117-BB66-241BEFC1681B}" srcOrd="2" destOrd="0" presId="urn:microsoft.com/office/officeart/2005/8/layout/lProcess2"/>
    <dgm:cxn modelId="{45FC1D87-6B62-4E78-AC84-B4B114FAE734}" type="presParOf" srcId="{13396AB5-A8E7-4117-BB66-241BEFC1681B}" destId="{8500F52E-D0FD-4A14-BB75-BC5F192A28AE}" srcOrd="0" destOrd="0" presId="urn:microsoft.com/office/officeart/2005/8/layout/lProcess2"/>
    <dgm:cxn modelId="{BF225F8F-DBD7-46B0-9AA8-96EA673E354D}" type="presParOf" srcId="{8500F52E-D0FD-4A14-BB75-BC5F192A28AE}" destId="{044E8D59-478E-4D1B-BDD7-7FCC9D47737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848F20-6F69-43A0-81FE-39A3EE1F48AD}" type="doc">
      <dgm:prSet loTypeId="urn:microsoft.com/office/officeart/2009/layout/CircleArrowProcess" loCatId="cycle" qsTypeId="urn:microsoft.com/office/officeart/2005/8/quickstyle/3d6" qsCatId="3D" csTypeId="urn:microsoft.com/office/officeart/2005/8/colors/colorful4" csCatId="colorful" phldr="1"/>
      <dgm:spPr/>
      <dgm:t>
        <a:bodyPr/>
        <a:lstStyle/>
        <a:p>
          <a:endParaRPr lang="en-IN"/>
        </a:p>
      </dgm:t>
    </dgm:pt>
    <dgm:pt modelId="{41D2635B-6E41-42AE-9255-1E983B683957}">
      <dgm:prSet/>
      <dgm:spPr/>
      <dgm:t>
        <a:bodyPr/>
        <a:lstStyle/>
        <a:p>
          <a:pPr rtl="0"/>
          <a:r>
            <a:rPr lang="ka-GE"/>
            <a:t>იშგამ</a:t>
          </a:r>
          <a:endParaRPr lang="en-IN" dirty="0"/>
        </a:p>
      </dgm:t>
    </dgm:pt>
    <dgm:pt modelId="{377956B5-7B1A-4DE3-A342-55D98A9E29A4}" type="parTrans" cxnId="{43200632-DAF8-462F-9095-037E8DE34134}">
      <dgm:prSet/>
      <dgm:spPr/>
      <dgm:t>
        <a:bodyPr/>
        <a:lstStyle/>
        <a:p>
          <a:endParaRPr lang="en-IN"/>
        </a:p>
      </dgm:t>
    </dgm:pt>
    <dgm:pt modelId="{24FF26A2-4371-4980-9C62-87A1D4C2D1F7}" type="sibTrans" cxnId="{43200632-DAF8-462F-9095-037E8DE34134}">
      <dgm:prSet/>
      <dgm:spPr/>
      <dgm:t>
        <a:bodyPr/>
        <a:lstStyle/>
        <a:p>
          <a:endParaRPr lang="en-IN"/>
        </a:p>
      </dgm:t>
    </dgm:pt>
    <dgm:pt modelId="{0F463101-8714-4E1F-8ACD-7B36DB46CD1F}" type="pres">
      <dgm:prSet presAssocID="{76848F20-6F69-43A0-81FE-39A3EE1F48AD}" presName="Name0" presStyleCnt="0">
        <dgm:presLayoutVars>
          <dgm:chMax val="7"/>
          <dgm:chPref val="7"/>
          <dgm:dir/>
          <dgm:animLvl val="lvl"/>
        </dgm:presLayoutVars>
      </dgm:prSet>
      <dgm:spPr/>
    </dgm:pt>
    <dgm:pt modelId="{E8A5110D-A51D-41D8-9CAA-9E5E75986378}" type="pres">
      <dgm:prSet presAssocID="{41D2635B-6E41-42AE-9255-1E983B683957}" presName="Accent1" presStyleCnt="0"/>
      <dgm:spPr/>
    </dgm:pt>
    <dgm:pt modelId="{4EB4D536-8140-4BE3-8580-3CC9FD6A0662}" type="pres">
      <dgm:prSet presAssocID="{41D2635B-6E41-42AE-9255-1E983B683957}" presName="Accent" presStyleLbl="node1" presStyleIdx="0" presStyleCnt="1"/>
      <dgm:spPr/>
    </dgm:pt>
    <dgm:pt modelId="{5EC79EA2-9C0A-4B5C-A9A3-02796E609032}" type="pres">
      <dgm:prSet presAssocID="{41D2635B-6E41-42AE-9255-1E983B683957}" presName="Parent1" presStyleLbl="revTx" presStyleIdx="0" presStyleCnt="1" custLinFactNeighborX="665" custLinFactNeighborY="-2242">
        <dgm:presLayoutVars>
          <dgm:chMax val="1"/>
          <dgm:chPref val="1"/>
          <dgm:bulletEnabled val="1"/>
        </dgm:presLayoutVars>
      </dgm:prSet>
      <dgm:spPr/>
    </dgm:pt>
  </dgm:ptLst>
  <dgm:cxnLst>
    <dgm:cxn modelId="{E3AE000C-E583-4A8F-A4E5-D37C5C85AC64}" type="presOf" srcId="{76848F20-6F69-43A0-81FE-39A3EE1F48AD}" destId="{0F463101-8714-4E1F-8ACD-7B36DB46CD1F}" srcOrd="0" destOrd="0" presId="urn:microsoft.com/office/officeart/2009/layout/CircleArrowProcess"/>
    <dgm:cxn modelId="{43200632-DAF8-462F-9095-037E8DE34134}" srcId="{76848F20-6F69-43A0-81FE-39A3EE1F48AD}" destId="{41D2635B-6E41-42AE-9255-1E983B683957}" srcOrd="0" destOrd="0" parTransId="{377956B5-7B1A-4DE3-A342-55D98A9E29A4}" sibTransId="{24FF26A2-4371-4980-9C62-87A1D4C2D1F7}"/>
    <dgm:cxn modelId="{6775466C-D380-4611-A706-BB6C54556924}" type="presOf" srcId="{41D2635B-6E41-42AE-9255-1E983B683957}" destId="{5EC79EA2-9C0A-4B5C-A9A3-02796E609032}" srcOrd="0" destOrd="0" presId="urn:microsoft.com/office/officeart/2009/layout/CircleArrowProcess"/>
    <dgm:cxn modelId="{589376EB-F655-4164-A0ED-B888CA94BCAF}" type="presParOf" srcId="{0F463101-8714-4E1F-8ACD-7B36DB46CD1F}" destId="{E8A5110D-A51D-41D8-9CAA-9E5E75986378}" srcOrd="0" destOrd="0" presId="urn:microsoft.com/office/officeart/2009/layout/CircleArrowProcess"/>
    <dgm:cxn modelId="{22732C80-8893-42D5-8FA6-2EB441B7FB45}" type="presParOf" srcId="{E8A5110D-A51D-41D8-9CAA-9E5E75986378}" destId="{4EB4D536-8140-4BE3-8580-3CC9FD6A0662}" srcOrd="0" destOrd="0" presId="urn:microsoft.com/office/officeart/2009/layout/CircleArrowProcess"/>
    <dgm:cxn modelId="{953EE10F-22D5-46FB-B703-94C3FCBB05B0}" type="presParOf" srcId="{0F463101-8714-4E1F-8ACD-7B36DB46CD1F}" destId="{5EC79EA2-9C0A-4B5C-A9A3-02796E609032}"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EAC98-E7AD-4191-97CA-AFF7C5C8F279}">
      <dsp:nvSpPr>
        <dsp:cNvPr id="0" name=""/>
        <dsp:cNvSpPr/>
      </dsp:nvSpPr>
      <dsp:spPr>
        <a:xfrm>
          <a:off x="3090" y="0"/>
          <a:ext cx="1690315" cy="5486400"/>
        </a:xfrm>
        <a:prstGeom prst="snip1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latin typeface="Franklin Gothic Heavy" pitchFamily="34" charset="0"/>
            </a:rPr>
            <a:t>1</a:t>
          </a:r>
          <a:r>
            <a:rPr lang="en-US" sz="1400" kern="1200" dirty="0">
              <a:effectLst>
                <a:outerShdw blurRad="38100" dist="38100" dir="2700000" algn="tl">
                  <a:srgbClr val="000000">
                    <a:alpha val="43137"/>
                  </a:srgbClr>
                </a:outerShdw>
              </a:effectLst>
            </a:rPr>
            <a:t> </a:t>
          </a:r>
          <a:br>
            <a:rPr lang="en-US" sz="1400" kern="1200" dirty="0">
              <a:effectLst>
                <a:outerShdw blurRad="38100" dist="38100" dir="2700000" algn="tl">
                  <a:srgbClr val="000000">
                    <a:alpha val="43137"/>
                  </a:srgbClr>
                </a:outerShdw>
              </a:effectLst>
            </a:rPr>
          </a:br>
          <a:r>
            <a:rPr lang="ka-GE" sz="1400" kern="1200" dirty="0">
              <a:effectLst>
                <a:outerShdw blurRad="38100" dist="38100" dir="2700000" algn="tl">
                  <a:srgbClr val="000000">
                    <a:alpha val="43137"/>
                  </a:srgbClr>
                </a:outerShdw>
              </a:effectLst>
            </a:rPr>
            <a:t>ვაქცინურ პრეპარატთან დაკავშირებული რეაქცია</a:t>
          </a:r>
          <a:r>
            <a:rPr lang="ru-RU" sz="1400" kern="1200" dirty="0">
              <a:effectLst>
                <a:outerShdw blurRad="38100" dist="38100" dir="2700000" algn="tl">
                  <a:srgbClr val="000000">
                    <a:alpha val="43137"/>
                  </a:srgbClr>
                </a:outerShdw>
              </a:effectLst>
            </a:rPr>
            <a:t> </a:t>
          </a:r>
          <a:endParaRPr lang="en-US" sz="1400" kern="1200" dirty="0"/>
        </a:p>
      </dsp:txBody>
      <dsp:txXfrm>
        <a:off x="3090" y="137163"/>
        <a:ext cx="1553152" cy="1508757"/>
      </dsp:txXfrm>
    </dsp:sp>
    <dsp:sp modelId="{22000A70-C02E-4E01-B341-D8E9970C1B0B}">
      <dsp:nvSpPr>
        <dsp:cNvPr id="0" name=""/>
        <dsp:cNvSpPr/>
      </dsp:nvSpPr>
      <dsp:spPr>
        <a:xfrm>
          <a:off x="91108" y="1645920"/>
          <a:ext cx="1514279" cy="3566160"/>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ka-GE" sz="1600" b="1" kern="1200" dirty="0">
              <a:solidFill>
                <a:schemeClr val="bg1"/>
              </a:solidFill>
            </a:rPr>
            <a:t>იშგამ-ი, რომელიც ვაქცინითაა  გამოწვეული ან დაჩქარებული - ვაქცინური პროდუქტისგან განუყოფელი ერთი ან მეტი თვისების გამო. </a:t>
          </a:r>
          <a:endParaRPr lang="en-US" sz="1100" kern="1200" dirty="0"/>
        </a:p>
      </dsp:txBody>
      <dsp:txXfrm>
        <a:off x="135460" y="1690272"/>
        <a:ext cx="1425575" cy="3477456"/>
      </dsp:txXfrm>
    </dsp:sp>
    <dsp:sp modelId="{8C0085CA-14D3-4448-A9B8-0C9DC5798814}">
      <dsp:nvSpPr>
        <dsp:cNvPr id="0" name=""/>
        <dsp:cNvSpPr/>
      </dsp:nvSpPr>
      <dsp:spPr>
        <a:xfrm>
          <a:off x="1820179" y="0"/>
          <a:ext cx="1690315" cy="5486400"/>
        </a:xfrm>
        <a:prstGeom prst="snip1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latin typeface="Franklin Gothic Heavy" pitchFamily="34" charset="0"/>
            </a:rPr>
            <a:t>2</a:t>
          </a:r>
          <a:br>
            <a:rPr lang="en-US" sz="1400" kern="1200" dirty="0">
              <a:effectLst>
                <a:outerShdw blurRad="38100" dist="38100" dir="2700000" algn="tl">
                  <a:srgbClr val="000000">
                    <a:alpha val="43137"/>
                  </a:srgbClr>
                </a:outerShdw>
              </a:effectLst>
            </a:rPr>
          </a:br>
          <a:r>
            <a:rPr lang="ka-GE" sz="1400" kern="1200" dirty="0">
              <a:effectLst>
                <a:outerShdw blurRad="38100" dist="38100" dir="2700000" algn="tl">
                  <a:srgbClr val="000000">
                    <a:alpha val="43137"/>
                  </a:srgbClr>
                </a:outerShdw>
              </a:effectLst>
            </a:rPr>
            <a:t>ვაქცინის ხარისხის დეფექტით გამოწვეული რეაქცია</a:t>
          </a:r>
          <a:endParaRPr lang="en-US" sz="1400" kern="1200" dirty="0"/>
        </a:p>
      </dsp:txBody>
      <dsp:txXfrm>
        <a:off x="1820179" y="0"/>
        <a:ext cx="1690315" cy="1645920"/>
      </dsp:txXfrm>
    </dsp:sp>
    <dsp:sp modelId="{194C9046-47DB-4861-B19F-9802F1747EDC}">
      <dsp:nvSpPr>
        <dsp:cNvPr id="0" name=""/>
        <dsp:cNvSpPr/>
      </dsp:nvSpPr>
      <dsp:spPr>
        <a:xfrm>
          <a:off x="1883052" y="1645920"/>
          <a:ext cx="1564569" cy="3566160"/>
        </a:xfrm>
        <a:prstGeom prst="roundRect">
          <a:avLst>
            <a:gd name="adj" fmla="val 10000"/>
          </a:avLst>
        </a:prstGeom>
        <a:solidFill>
          <a:schemeClr val="accent4">
            <a:hueOff val="-1116192"/>
            <a:satOff val="6725"/>
            <a:lumOff val="53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ka-GE" sz="1400" b="1" kern="1200" dirty="0">
              <a:solidFill>
                <a:schemeClr val="bg1"/>
              </a:solidFill>
            </a:rPr>
            <a:t>იშგამ-ი, რომელიც გამოწვეული ან დაჩქარებულია  ვაქცინური პროდუქტის ხარისხის ერთი ან მეტი დეფექტის გამო, მწარმოებლის მიერ გათვალისწინებული  ადმინისტრირების წესის ჩათვლით.</a:t>
          </a:r>
          <a:endParaRPr lang="en-US" sz="1400" kern="1200" dirty="0"/>
        </a:p>
      </dsp:txBody>
      <dsp:txXfrm>
        <a:off x="1928877" y="1691745"/>
        <a:ext cx="1472919" cy="3474510"/>
      </dsp:txXfrm>
    </dsp:sp>
    <dsp:sp modelId="{AE6D545F-613C-4E18-811B-3F87145D105B}">
      <dsp:nvSpPr>
        <dsp:cNvPr id="0" name=""/>
        <dsp:cNvSpPr/>
      </dsp:nvSpPr>
      <dsp:spPr>
        <a:xfrm>
          <a:off x="3637268" y="0"/>
          <a:ext cx="1690315" cy="5486400"/>
        </a:xfrm>
        <a:prstGeom prst="snip1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latin typeface="Franklin Gothic Heavy" pitchFamily="34" charset="0"/>
            </a:rPr>
            <a:t>3</a:t>
          </a:r>
          <a:br>
            <a:rPr lang="en-US" sz="1400" kern="1200" dirty="0">
              <a:effectLst>
                <a:outerShdw blurRad="38100" dist="38100" dir="2700000" algn="tl">
                  <a:srgbClr val="000000">
                    <a:alpha val="43137"/>
                  </a:srgbClr>
                </a:outerShdw>
              </a:effectLst>
            </a:rPr>
          </a:br>
          <a:r>
            <a:rPr lang="ka-GE" sz="1400" kern="1200" dirty="0">
              <a:effectLst>
                <a:outerShdw blurRad="38100" dist="38100" dir="2700000" algn="tl">
                  <a:srgbClr val="000000">
                    <a:alpha val="43137"/>
                  </a:srgbClr>
                </a:outerShdw>
              </a:effectLst>
            </a:rPr>
            <a:t>იმუნიზაციაში შეცდომასთან დაკავშირებული რეაქცია</a:t>
          </a:r>
          <a:endParaRPr lang="en-US" sz="1400" kern="1200" dirty="0"/>
        </a:p>
      </dsp:txBody>
      <dsp:txXfrm>
        <a:off x="3637268" y="0"/>
        <a:ext cx="1690315" cy="1645920"/>
      </dsp:txXfrm>
    </dsp:sp>
    <dsp:sp modelId="{2E556C06-39A8-46C8-A997-0450D59AE274}">
      <dsp:nvSpPr>
        <dsp:cNvPr id="0" name=""/>
        <dsp:cNvSpPr/>
      </dsp:nvSpPr>
      <dsp:spPr>
        <a:xfrm>
          <a:off x="3688214" y="1654692"/>
          <a:ext cx="1571709" cy="3566160"/>
        </a:xfrm>
        <a:prstGeom prst="roundRect">
          <a:avLst>
            <a:gd name="adj" fmla="val 10000"/>
          </a:avLst>
        </a:prstGeom>
        <a:solidFill>
          <a:schemeClr val="accent4">
            <a:hueOff val="-2232385"/>
            <a:satOff val="13449"/>
            <a:lumOff val="107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ka-GE" sz="1600" b="1" kern="1200" dirty="0">
              <a:solidFill>
                <a:schemeClr val="bg1"/>
              </a:solidFill>
            </a:rPr>
            <a:t>იშგამ-ი, რომელიც  გამოწვეულია ვაქცინასთან არასათანადო მოპყრობით, დანიშვნით ან ადმინისტრირებით და რომლის აცილებაც შესაძლებელია მისი ბუნებიდან გამომდინარე.</a:t>
          </a:r>
          <a:endParaRPr lang="en-US" sz="1600" kern="1200" dirty="0"/>
        </a:p>
      </dsp:txBody>
      <dsp:txXfrm>
        <a:off x="3734248" y="1700726"/>
        <a:ext cx="1479641" cy="3474092"/>
      </dsp:txXfrm>
    </dsp:sp>
    <dsp:sp modelId="{8D36FBD4-52ED-4B0F-8C1D-CF70910E798B}">
      <dsp:nvSpPr>
        <dsp:cNvPr id="0" name=""/>
        <dsp:cNvSpPr/>
      </dsp:nvSpPr>
      <dsp:spPr>
        <a:xfrm>
          <a:off x="5454357" y="0"/>
          <a:ext cx="1690315" cy="5486400"/>
        </a:xfrm>
        <a:prstGeom prst="snip1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latin typeface="Franklin Gothic Heavy" pitchFamily="34" charset="0"/>
            </a:rPr>
            <a:t>4</a:t>
          </a:r>
          <a:br>
            <a:rPr lang="en-US" sz="1400" kern="1200" dirty="0">
              <a:effectLst>
                <a:outerShdw blurRad="38100" dist="38100" dir="2700000" algn="tl">
                  <a:srgbClr val="000000">
                    <a:alpha val="43137"/>
                  </a:srgbClr>
                </a:outerShdw>
              </a:effectLst>
            </a:rPr>
          </a:br>
          <a:r>
            <a:rPr lang="ka-GE" sz="1400" kern="1200" dirty="0">
              <a:effectLst>
                <a:outerShdw blurRad="38100" dist="38100" dir="2700000" algn="tl">
                  <a:srgbClr val="000000">
                    <a:alpha val="43137"/>
                  </a:srgbClr>
                </a:outerShdw>
              </a:effectLst>
            </a:rPr>
            <a:t>იმუნიზაციის შიშით გამოწვეული რეაქცია</a:t>
          </a:r>
          <a:endParaRPr lang="en-US" sz="1400" kern="1200" dirty="0"/>
        </a:p>
      </dsp:txBody>
      <dsp:txXfrm>
        <a:off x="5454357" y="0"/>
        <a:ext cx="1690315" cy="1645920"/>
      </dsp:txXfrm>
    </dsp:sp>
    <dsp:sp modelId="{3BF33F9D-0AD6-4C94-AFE7-799553EED16D}">
      <dsp:nvSpPr>
        <dsp:cNvPr id="0" name=""/>
        <dsp:cNvSpPr/>
      </dsp:nvSpPr>
      <dsp:spPr>
        <a:xfrm>
          <a:off x="5535215" y="1645920"/>
          <a:ext cx="1528599" cy="3566160"/>
        </a:xfrm>
        <a:prstGeom prst="roundRect">
          <a:avLst>
            <a:gd name="adj" fmla="val 10000"/>
          </a:avLst>
        </a:prstGeom>
        <a:solidFill>
          <a:schemeClr val="accent4">
            <a:hueOff val="-3348577"/>
            <a:satOff val="20174"/>
            <a:lumOff val="161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ka-GE" sz="1800" b="1" kern="1200" dirty="0">
              <a:solidFill>
                <a:schemeClr val="bg1"/>
              </a:solidFill>
            </a:rPr>
            <a:t>იშგამ-ი , რომელიც წარმოშობილია იმუნიზაციათან დაკავშირებული აღელვებით</a:t>
          </a:r>
          <a:endParaRPr lang="en-US" sz="1000" kern="1200" dirty="0"/>
        </a:p>
      </dsp:txBody>
      <dsp:txXfrm>
        <a:off x="5579986" y="1690691"/>
        <a:ext cx="1439057" cy="3476618"/>
      </dsp:txXfrm>
    </dsp:sp>
    <dsp:sp modelId="{B3A01A73-B321-461E-AEEF-338283452544}">
      <dsp:nvSpPr>
        <dsp:cNvPr id="0" name=""/>
        <dsp:cNvSpPr/>
      </dsp:nvSpPr>
      <dsp:spPr>
        <a:xfrm>
          <a:off x="7284820" y="0"/>
          <a:ext cx="1690315" cy="5486400"/>
        </a:xfrm>
        <a:prstGeom prst="snip1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latin typeface="Franklin Gothic Heavy" pitchFamily="34" charset="0"/>
            </a:rPr>
            <a:t>5</a:t>
          </a:r>
        </a:p>
        <a:p>
          <a:pPr marL="0" lvl="0" indent="0" algn="ctr" defTabSz="622300">
            <a:lnSpc>
              <a:spcPct val="90000"/>
            </a:lnSpc>
            <a:spcBef>
              <a:spcPct val="0"/>
            </a:spcBef>
            <a:spcAft>
              <a:spcPct val="35000"/>
            </a:spcAft>
            <a:buNone/>
          </a:pPr>
          <a:br>
            <a:rPr lang="en-US" sz="1400" kern="1200" dirty="0">
              <a:effectLst>
                <a:outerShdw blurRad="38100" dist="38100" dir="2700000" algn="tl">
                  <a:srgbClr val="000000">
                    <a:alpha val="43137"/>
                  </a:srgbClr>
                </a:outerShdw>
              </a:effectLst>
            </a:rPr>
          </a:br>
          <a:r>
            <a:rPr lang="ka-GE" sz="1400" kern="1200" dirty="0">
              <a:effectLst>
                <a:outerShdw blurRad="38100" dist="38100" dir="2700000" algn="tl">
                  <a:srgbClr val="000000">
                    <a:alpha val="43137"/>
                  </a:srgbClr>
                </a:outerShdw>
              </a:effectLst>
            </a:rPr>
            <a:t>შემთხვევითი</a:t>
          </a:r>
          <a:endParaRPr lang="en-US" sz="1400" kern="1200" dirty="0">
            <a:effectLst>
              <a:outerShdw blurRad="38100" dist="38100" dir="2700000" algn="tl">
                <a:srgbClr val="000000">
                  <a:alpha val="43137"/>
                </a:srgbClr>
              </a:outerShdw>
            </a:effectLst>
          </a:endParaRPr>
        </a:p>
      </dsp:txBody>
      <dsp:txXfrm>
        <a:off x="7284820" y="0"/>
        <a:ext cx="1690315" cy="1645920"/>
      </dsp:txXfrm>
    </dsp:sp>
    <dsp:sp modelId="{044E8D59-478E-4D1B-BDD7-7FCC9D477376}">
      <dsp:nvSpPr>
        <dsp:cNvPr id="0" name=""/>
        <dsp:cNvSpPr/>
      </dsp:nvSpPr>
      <dsp:spPr>
        <a:xfrm>
          <a:off x="7271446" y="1691647"/>
          <a:ext cx="1717062" cy="3566137"/>
        </a:xfrm>
        <a:prstGeom prst="roundRect">
          <a:avLst>
            <a:gd name="adj" fmla="val 10000"/>
          </a:avLst>
        </a:prstGeom>
        <a:solidFill>
          <a:schemeClr val="accent4">
            <a:hueOff val="-4464770"/>
            <a:satOff val="26899"/>
            <a:lumOff val="215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0" lvl="0" indent="0" algn="ctr" defTabSz="755650">
            <a:lnSpc>
              <a:spcPct val="90000"/>
            </a:lnSpc>
            <a:spcBef>
              <a:spcPct val="0"/>
            </a:spcBef>
            <a:spcAft>
              <a:spcPct val="35000"/>
            </a:spcAft>
            <a:buNone/>
          </a:pPr>
          <a:r>
            <a:rPr lang="ka-GE" sz="1700" b="1" kern="1200" dirty="0">
              <a:solidFill>
                <a:schemeClr val="bg1"/>
              </a:solidFill>
            </a:rPr>
            <a:t>წინა ოთხი კატეგორიისგან განსხვავებული სხვა რაიმეთი გამოწვეული იშგამი, რომელიც დროში დაკავშირებულია იმუნიზაციასთან</a:t>
          </a:r>
          <a:endParaRPr lang="en-US" sz="1700" i="1" kern="1200" dirty="0"/>
        </a:p>
      </dsp:txBody>
      <dsp:txXfrm>
        <a:off x="7321737" y="1741938"/>
        <a:ext cx="1616480" cy="3465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4D536-8140-4BE3-8580-3CC9FD6A0662}">
      <dsp:nvSpPr>
        <dsp:cNvPr id="0" name=""/>
        <dsp:cNvSpPr/>
      </dsp:nvSpPr>
      <dsp:spPr>
        <a:xfrm>
          <a:off x="1300509" y="842827"/>
          <a:ext cx="4333181" cy="4334145"/>
        </a:xfrm>
        <a:prstGeom prst="circularArrow">
          <a:avLst>
            <a:gd name="adj1" fmla="val 10980"/>
            <a:gd name="adj2" fmla="val 1142322"/>
            <a:gd name="adj3" fmla="val 9000000"/>
            <a:gd name="adj4" fmla="val 10800000"/>
            <a:gd name="adj5" fmla="val 12500"/>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5EC79EA2-9C0A-4B5C-A9A3-02796E609032}">
      <dsp:nvSpPr>
        <dsp:cNvPr id="0" name=""/>
        <dsp:cNvSpPr/>
      </dsp:nvSpPr>
      <dsp:spPr>
        <a:xfrm>
          <a:off x="2273508" y="2384686"/>
          <a:ext cx="2417955" cy="120879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rtl="0">
            <a:lnSpc>
              <a:spcPct val="90000"/>
            </a:lnSpc>
            <a:spcBef>
              <a:spcPct val="0"/>
            </a:spcBef>
            <a:spcAft>
              <a:spcPct val="35000"/>
            </a:spcAft>
            <a:buNone/>
          </a:pPr>
          <a:r>
            <a:rPr lang="ka-GE" sz="6500" kern="1200"/>
            <a:t>იშგამ</a:t>
          </a:r>
          <a:endParaRPr lang="en-IN" sz="6500" kern="1200" dirty="0"/>
        </a:p>
      </dsp:txBody>
      <dsp:txXfrm>
        <a:off x="2273508" y="2384686"/>
        <a:ext cx="2417955" cy="120879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47F476-161E-4A04-A0FB-965A0EEB43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2E49AB-875B-42C8-941C-0DE0DBD2D3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66B955-9ABA-47D4-BA0F-43D209E6DE06}" type="datetimeFigureOut">
              <a:rPr lang="en-US" smtClean="0"/>
              <a:t>3/26/21</a:t>
            </a:fld>
            <a:endParaRPr lang="en-US" dirty="0"/>
          </a:p>
        </p:txBody>
      </p:sp>
      <p:sp>
        <p:nvSpPr>
          <p:cNvPr id="4" name="Footer Placeholder 3">
            <a:extLst>
              <a:ext uri="{FF2B5EF4-FFF2-40B4-BE49-F238E27FC236}">
                <a16:creationId xmlns:a16="http://schemas.microsoft.com/office/drawing/2014/main" id="{23EFBA4A-EC84-4A1C-951D-F76333FEE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085306-E124-4DA3-9455-10E28A78FE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FAA0D8-202C-4D3D-887A-429ECB6FFB65}" type="slidenum">
              <a:rPr lang="en-US" smtClean="0"/>
              <a:t>‹#›</a:t>
            </a:fld>
            <a:endParaRPr lang="en-US" dirty="0"/>
          </a:p>
        </p:txBody>
      </p:sp>
    </p:spTree>
    <p:extLst>
      <p:ext uri="{BB962C8B-B14F-4D97-AF65-F5344CB8AC3E}">
        <p14:creationId xmlns:p14="http://schemas.microsoft.com/office/powerpoint/2010/main" val="2233406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2F2F4-8D8A-4E06-A118-5270DE431426}" type="datetimeFigureOut">
              <a:rPr lang="en-US" smtClean="0"/>
              <a:t>3/26/21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7DE20-FA2D-44C2-B060-9EFDC90D5366}" type="slidenum">
              <a:rPr lang="en-US" smtClean="0"/>
              <a:t>‹#›</a:t>
            </a:fld>
            <a:endParaRPr lang="en-US"/>
          </a:p>
        </p:txBody>
      </p:sp>
    </p:spTree>
    <p:extLst>
      <p:ext uri="{BB962C8B-B14F-4D97-AF65-F5344CB8AC3E}">
        <p14:creationId xmlns:p14="http://schemas.microsoft.com/office/powerpoint/2010/main" val="104395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ChangeArrowheads="1" noTextEdit="1"/>
          </p:cNvSpPr>
          <p:nvPr>
            <p:ph type="sldImg"/>
          </p:nvPr>
        </p:nvSpPr>
        <p:spPr>
          <a:ln/>
        </p:spPr>
      </p:sp>
      <p:sp>
        <p:nvSpPr>
          <p:cNvPr id="12697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US" altLang="en-US" sz="1800">
              <a:solidFill>
                <a:srgbClr val="000000"/>
              </a:solidFill>
              <a:latin typeface="Calibri" panose="020F0502020204030204" pitchFamily="34" charset="0"/>
              <a:cs typeface="Calibri" panose="020F0502020204030204" pitchFamily="34" charset="0"/>
            </a:endParaRPr>
          </a:p>
        </p:txBody>
      </p:sp>
      <p:sp>
        <p:nvSpPr>
          <p:cNvPr id="12698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712D19-FDE4-4BE9-9179-03B1FCFB6360}"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3530597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5000"/>
              </a:lnSpc>
              <a:spcBef>
                <a:spcPct val="0"/>
              </a:spcBef>
            </a:pP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ღვიძლის მწვავე დაზიანება</a:t>
            </a: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4-6 კვირა</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ანოსმია, აგეუსია  </a:t>
            </a: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4-6 კვირა</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შემცივნება</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 </a:t>
            </a: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მსგავსი დაზიანება</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4-6 კვირა</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ერთეულოვანი ორგანოს კანის ვასკულიტი</a:t>
            </a: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4-6 კვირა</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პოლიმორფული ერითემა                                       </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4-6 კვირა</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ანაფილაქსია                                                                </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2 დღე</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მწვავე ასეპტიური ართრიტი </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მენინგოენცეფალიტი</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ცოცხალი ატენუირებული ვაქცინები</a:t>
            </a: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სთვის</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a:t>
            </a:r>
            <a:endPar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endParaRPr>
          </a:p>
          <a:p>
            <a:pPr eaLnBrk="1" hangingPunct="1">
              <a:lnSpc>
                <a:spcPct val="115000"/>
              </a:lnSpc>
              <a:spcBef>
                <a:spcPct val="0"/>
              </a:spcBef>
            </a:pP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4 კვირა</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მწვავე გაფანტული ენცეფალომიელიტი</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4-6 კვირა</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ka-GE"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თრომბოციტოპენია                                                     </a:t>
            </a:r>
            <a:r>
              <a:rPr lang="en-US" altLang="en-US" sz="1100" b="1">
                <a:solidFill>
                  <a:srgbClr val="000000"/>
                </a:solidFill>
                <a:latin typeface="Calibri" panose="020F0502020204030204" pitchFamily="34" charset="0"/>
                <a:ea typeface="MS PGothic" panose="020B0600070205080204" pitchFamily="34" charset="-128"/>
                <a:cs typeface="Calibri" panose="020F0502020204030204" pitchFamily="34" charset="0"/>
              </a:rPr>
              <a:t>4-6 კვირა</a:t>
            </a:r>
            <a:endParaRPr lang="en-US" altLang="en-US" sz="1100">
              <a:ea typeface="MS PGothic" panose="020B0600070205080204" pitchFamily="34" charset="-128"/>
              <a:cs typeface="Calibri" panose="020F0502020204030204" pitchFamily="34" charset="0"/>
            </a:endParaRPr>
          </a:p>
        </p:txBody>
      </p:sp>
      <p:sp>
        <p:nvSpPr>
          <p:cNvPr id="209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2FB178-B809-4346-9FBB-D06739B38CC3}" type="slidenum">
              <a:rPr lang="ru-RU" altLang="en-US" smtClean="0"/>
              <a:pPr/>
              <a:t>41</a:t>
            </a:fld>
            <a:endParaRPr lang="ru-RU" altLang="en-US"/>
          </a:p>
        </p:txBody>
      </p:sp>
    </p:spTree>
    <p:extLst>
      <p:ext uri="{BB962C8B-B14F-4D97-AF65-F5344CB8AC3E}">
        <p14:creationId xmlns:p14="http://schemas.microsoft.com/office/powerpoint/2010/main" val="87987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Bef>
                <a:spcPct val="0"/>
              </a:spcBef>
              <a:spcAft>
                <a:spcPts val="800"/>
              </a:spcAft>
            </a:pPr>
            <a:r>
              <a:rPr lang="ka-GE" altLang="en-US" sz="1100" b="1">
                <a:ea typeface="Calibri" panose="020F0502020204030204" pitchFamily="34" charset="0"/>
                <a:cs typeface="Times New Roman" panose="02020603050405020304" pitchFamily="18" charset="0"/>
              </a:rPr>
              <a:t>შეტყობინებისა და აღრიცხვა-ანგარიშგების წესი</a:t>
            </a:r>
            <a:endParaRPr lang="en-US" altLang="en-US" sz="1100">
              <a:ea typeface="Calibri" panose="020F0502020204030204" pitchFamily="34" charset="0"/>
              <a:cs typeface="Times New Roman" panose="02020603050405020304" pitchFamily="18" charset="0"/>
            </a:endParaRPr>
          </a:p>
          <a:p>
            <a:pPr>
              <a:lnSpc>
                <a:spcPct val="107000"/>
              </a:lnSpc>
              <a:spcBef>
                <a:spcPct val="0"/>
              </a:spcBef>
              <a:spcAft>
                <a:spcPts val="800"/>
              </a:spcAft>
            </a:pPr>
            <a:r>
              <a:rPr lang="ka-GE" altLang="en-US" sz="1100">
                <a:ea typeface="Calibri" panose="020F0502020204030204" pitchFamily="34" charset="0"/>
                <a:cs typeface="Times New Roman" panose="02020603050405020304" pitchFamily="18" charset="0"/>
              </a:rPr>
              <a:t>1, ჯანმრთელობის დაცვის </a:t>
            </a:r>
            <a:r>
              <a:rPr lang="ka-GE" altLang="en-US" sz="1100" b="1">
                <a:ea typeface="Calibri" panose="020F0502020204030204" pitchFamily="34" charset="0"/>
                <a:cs typeface="Times New Roman" panose="02020603050405020304" pitchFamily="18" charset="0"/>
              </a:rPr>
              <a:t>ნებისმიერი</a:t>
            </a:r>
            <a:r>
              <a:rPr lang="ka-GE" altLang="en-US" sz="1100">
                <a:ea typeface="Calibri" panose="020F0502020204030204" pitchFamily="34" charset="0"/>
                <a:cs typeface="Times New Roman" panose="02020603050405020304" pitchFamily="18" charset="0"/>
              </a:rPr>
              <a:t> პერსონალი, რომელიც გამოავლენს და/ან მკურნალობს იშგამ-ს, </a:t>
            </a:r>
            <a:r>
              <a:rPr lang="ka-GE" altLang="en-US" sz="1100" b="1">
                <a:ea typeface="Calibri" panose="020F0502020204030204" pitchFamily="34" charset="0"/>
                <a:cs typeface="Times New Roman" panose="02020603050405020304" pitchFamily="18" charset="0"/>
              </a:rPr>
              <a:t>ვალდებულია</a:t>
            </a:r>
            <a:r>
              <a:rPr lang="ka-GE" altLang="en-US" sz="1100">
                <a:ea typeface="Calibri" panose="020F0502020204030204" pitchFamily="34" charset="0"/>
                <a:cs typeface="Times New Roman" panose="02020603050405020304" pitchFamily="18" charset="0"/>
              </a:rPr>
              <a:t> სასწრაფო შეტყობინება (24 საათში) გააგზავნოს შესაბამის მუნიციპალურ საზოგადოებრივი ჯანდაცვის სამსახურში.</a:t>
            </a:r>
            <a:endParaRPr lang="en-US" altLang="en-US" sz="1100">
              <a:ea typeface="Calibri" panose="020F0502020204030204" pitchFamily="34" charset="0"/>
              <a:cs typeface="Times New Roman" panose="02020603050405020304" pitchFamily="18" charset="0"/>
            </a:endParaRPr>
          </a:p>
          <a:p>
            <a:pPr>
              <a:lnSpc>
                <a:spcPct val="107000"/>
              </a:lnSpc>
              <a:spcBef>
                <a:spcPct val="0"/>
              </a:spcBef>
              <a:spcAft>
                <a:spcPts val="800"/>
              </a:spcAft>
            </a:pPr>
            <a:r>
              <a:rPr lang="ka-GE" altLang="en-US" sz="1100">
                <a:ea typeface="Calibri" panose="020F0502020204030204" pitchFamily="34" charset="0"/>
                <a:cs typeface="Times New Roman" panose="02020603050405020304" pitchFamily="18" charset="0"/>
              </a:rPr>
              <a:t>სასწრაფო შეტყობინების გარდა, იშგამ-ი ექვემდებარება ყოველთვიურ ანგარიშგებას ნულოვანი ანგარიშგების ჩათვლით</a:t>
            </a:r>
            <a:endParaRPr lang="en-US" altLang="en-US" sz="1100">
              <a:ea typeface="Calibri" panose="020F0502020204030204" pitchFamily="34" charset="0"/>
              <a:cs typeface="Times New Roman" panose="02020603050405020304" pitchFamily="18" charset="0"/>
            </a:endParaRPr>
          </a:p>
        </p:txBody>
      </p:sp>
      <p:sp>
        <p:nvSpPr>
          <p:cNvPr id="216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95CB4B-095E-4ECF-81F6-B96669A7C599}" type="slidenum">
              <a:rPr lang="en-US" altLang="en-US" smtClean="0">
                <a:solidFill>
                  <a:srgbClr val="000000"/>
                </a:solidFill>
                <a:latin typeface="Calibri" panose="020F0502020204030204" pitchFamily="34" charset="0"/>
                <a:ea typeface="MS PGothic" panose="020B0600070205080204" pitchFamily="34" charset="-128"/>
              </a:rPr>
              <a:pPr/>
              <a:t>42</a:t>
            </a:fld>
            <a:endParaRPr lang="en-US" altLang="en-US">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56081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65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21C764-EA8E-4465-928E-9488C68E7AFD}" type="slidenum">
              <a:rPr lang="en-US" altLang="en-US" smtClean="0">
                <a:solidFill>
                  <a:srgbClr val="000000"/>
                </a:solidFill>
                <a:latin typeface="Calibri" panose="020F0502020204030204" pitchFamily="34" charset="0"/>
                <a:ea typeface="MS PGothic" panose="020B0600070205080204" pitchFamily="34" charset="-128"/>
              </a:rPr>
              <a:pPr>
                <a:spcBef>
                  <a:spcPct val="0"/>
                </a:spcBef>
              </a:pPr>
              <a:t>44</a:t>
            </a:fld>
            <a:endParaRPr lang="en-US" altLang="en-US">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15529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ChangeArrowheads="1" noTextEdit="1"/>
          </p:cNvSpPr>
          <p:nvPr>
            <p:ph type="sldImg"/>
          </p:nvPr>
        </p:nvSpPr>
        <p:spPr>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ctr" hangingPunct="1"/>
            <a:r>
              <a:rPr lang="ka-GE" altLang="en-US" b="1">
                <a:solidFill>
                  <a:srgbClr val="000000"/>
                </a:solidFill>
                <a:latin typeface="Calibri" panose="020F0502020204030204" pitchFamily="34" charset="0"/>
                <a:ea typeface="MS PGothic" panose="020B0600070205080204" pitchFamily="34" charset="-128"/>
              </a:rPr>
              <a:t> ვაქვინაციის წინ აუცილებლად იხილეთ თანმხლები ინსტრუქცია</a:t>
            </a:r>
          </a:p>
          <a:p>
            <a:pPr eaLnBrk="1" fontAlgn="b" hangingPunct="1"/>
            <a:endParaRPr lang="en-US" altLang="en-US" b="1"/>
          </a:p>
          <a:p>
            <a:pPr eaLnBrk="1" fontAlgn="b" hangingPunct="1"/>
            <a:endParaRPr lang="en-US" altLang="en-US"/>
          </a:p>
          <a:p>
            <a:pPr eaLnBrk="1" fontAlgn="ctr" hangingPunct="1"/>
            <a:endParaRPr lang="en-US" altLang="en-US"/>
          </a:p>
          <a:p>
            <a:pPr eaLnBrk="1" fontAlgn="ctr" hangingPunct="1"/>
            <a:endParaRPr lang="en-US" altLang="en-US"/>
          </a:p>
          <a:p>
            <a:pPr eaLnBrk="1" fontAlgn="ctr" hangingPunct="1"/>
            <a:endParaRPr lang="en-US" altLang="en-US"/>
          </a:p>
          <a:p>
            <a:endParaRPr lang="ka-GE" altLang="en-US" b="1">
              <a:solidFill>
                <a:srgbClr val="000000"/>
              </a:solidFill>
              <a:latin typeface="Calibri" panose="020F0502020204030204" pitchFamily="34" charset="0"/>
              <a:ea typeface="MS PGothic" panose="020B0600070205080204" pitchFamily="34" charset="-128"/>
            </a:endParaRPr>
          </a:p>
          <a:p>
            <a:endParaRPr lang="en-US" altLang="en-US"/>
          </a:p>
        </p:txBody>
      </p:sp>
      <p:sp>
        <p:nvSpPr>
          <p:cNvPr id="1290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5B9ED0-A6CD-4490-800D-B1321E9C5AB0}" type="slidenum">
              <a:rPr lang="ru-RU" altLang="en-US" smtClean="0"/>
              <a:pPr/>
              <a:t>12</a:t>
            </a:fld>
            <a:endParaRPr lang="ru-RU" altLang="en-US"/>
          </a:p>
        </p:txBody>
      </p:sp>
    </p:spTree>
    <p:extLst>
      <p:ext uri="{BB962C8B-B14F-4D97-AF65-F5344CB8AC3E}">
        <p14:creationId xmlns:p14="http://schemas.microsoft.com/office/powerpoint/2010/main" val="334580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a-GE" altLang="en-US" sz="1100"/>
              <a:t>დასაწყისში მცირე შესავალს გავაკეთებ იშგამებზე ზედამხედველობაზე, და შემდეგ უფრო ვრცლად განვიხილავთ კონკრეტულ პროგრამულ საკითხებს.</a:t>
            </a:r>
            <a:endParaRPr lang="en-US" altLang="en-US" sz="1100"/>
          </a:p>
          <a:p>
            <a:r>
              <a:rPr lang="ka-GE" altLang="en-US" sz="1100"/>
              <a:t>ზოგადად, ვაქცინები ყველაზე უსაფრთხო პროდუქტია ყველა სხვა ფარმაკოლოგიურ პროდუქტთა შორის. ისინი იშვიათად იწვევს იმუნიზაციის შემდგომ განვითარებულ არასაურველ გვერდითი მოვლენების (იშგამ), ამასთან ამასთან, სერიოზული გვერდითი მოვლენები უკიდურესად იშვიათია. მიხედავად ამისა (იმის გამო, რომ ისინი უპირატესად ვითარდება პრაქტიკულად ჯანმრთელ პირებში) ვაქცინების უსაფრთხოების მონიტორინგი ყველაზე ფართო და მიზნობრივია, და  პირველხარისხოვანი მნიშვნელობისაა ნებისმიერი ქვეყნის ჯანდაცვის სისტემისთვის.</a:t>
            </a:r>
            <a:endParaRPr lang="en-US" altLang="en-US" sz="1100"/>
          </a:p>
          <a:p>
            <a:r>
              <a:rPr lang="ka-GE" altLang="en-US" sz="1100"/>
              <a:t>იშგამ-ზე ზედამხედველობის სისტემა ფოკუსირდება ვაქცინების უსაფრთხოებაზე და მიმართულია საზოგადოებრივი ჯანმრთელობის უზრუნველყოფისკენ დად</a:t>
            </a:r>
            <a:r>
              <a:rPr lang="en-US" altLang="en-US" sz="1100"/>
              <a:t>ას</a:t>
            </a:r>
            <a:r>
              <a:rPr lang="ka-GE" altLang="en-US" sz="1100"/>
              <a:t>ტურებული უსაფრთხოების პროფილის მქონე ვაქცინების გამოყენების მეშვეობით</a:t>
            </a:r>
            <a:r>
              <a:rPr lang="en-GB" altLang="en-US" sz="1100"/>
              <a:t>. </a:t>
            </a:r>
            <a:r>
              <a:rPr lang="ka-GE" altLang="en-US" sz="1100"/>
              <a:t>იშგამ-ზე ზედამხედველობის ეფექტური და კარგად ფუნქციონირებადი სისტემა ზრდის რწმენას, საზოგადოების ნდობას და ეხმარება იმუნიზაციის პროგრამის ხარისხის გაუმჯობესებას გრძელვადიან პერსპექტივაში. ამიტომ, მნიშვნელოვანია ყველა მონაწილე მხარე ახორციელებდეს შეთანხმებულ ძალისხმევას დოკუმენტირებული მტკიცებულებების წარმოსადგენად იშგამ-ზე ზედამხედველობის ეფექტური სისტემის მეშვეობით. ეს უზრუნველყოფს საზოგადოებისათვის იმუნიზაციის საუკეთესო მომსახურების მიწოდებას, იშგამ-ზე ეფექტურ ზედამხედველობას პასუხთან ერთად.</a:t>
            </a:r>
            <a:endParaRPr lang="en-US" altLang="en-US" sz="1100"/>
          </a:p>
          <a:p>
            <a:endParaRPr lang="en-US" altLang="en-US" sz="1100"/>
          </a:p>
          <a:p>
            <a:r>
              <a:rPr lang="ka-GE" altLang="en-US" sz="1100"/>
              <a:t>ვაქცინის უსაფრთხოების მონიტორინგი რთულ ამოცანას წარმოადგენს, რადგან იმუნიზაციის სახელმწიფო პროგრამას (ისპ), რომელიც აქტიურად ახორციელებს იმუნიზაციით მოცვის ზრდას, ამავდროულად, აგროვებს ვაქცინების უსაფრთხოების მონაცემთა ანგარიშებს</a:t>
            </a:r>
            <a:endParaRPr lang="en-US" altLang="en-US" sz="1100"/>
          </a:p>
          <a:p>
            <a:endParaRPr lang="en-US" altLang="en-US" sz="1000">
              <a:ea typeface="MS PGothic" panose="020B0600070205080204" pitchFamily="34" charset="-128"/>
            </a:endParaRPr>
          </a:p>
        </p:txBody>
      </p:sp>
      <p:sp>
        <p:nvSpPr>
          <p:cNvPr id="183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BF8582-AD60-4666-B77E-D5B66603E199}" type="slidenum">
              <a:rPr lang="en-US" altLang="en-US" smtClean="0">
                <a:solidFill>
                  <a:srgbClr val="000000"/>
                </a:solidFill>
                <a:latin typeface="Calibri" panose="020F0502020204030204" pitchFamily="34" charset="0"/>
                <a:ea typeface="MS PGothic" panose="020B0600070205080204" pitchFamily="34" charset="-128"/>
              </a:rPr>
              <a:pPr/>
              <a:t>34</a:t>
            </a:fld>
            <a:endParaRPr lang="en-US" altLang="en-US">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34739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Bef>
                <a:spcPct val="0"/>
              </a:spcBef>
              <a:spcAft>
                <a:spcPts val="800"/>
              </a:spcAft>
            </a:pPr>
            <a:r>
              <a:rPr lang="ka-GE" altLang="en-US" sz="1100" b="1">
                <a:ea typeface="Calibri" panose="020F0502020204030204" pitchFamily="34" charset="0"/>
                <a:cs typeface="Times New Roman" panose="02020603050405020304" pitchFamily="18" charset="0"/>
              </a:rPr>
              <a:t>„ნებისმიერი</a:t>
            </a:r>
            <a:r>
              <a:rPr lang="ka-GE" altLang="en-US" sz="1100">
                <a:ea typeface="Calibri" panose="020F0502020204030204" pitchFamily="34" charset="0"/>
                <a:cs typeface="Times New Roman" panose="02020603050405020304" pitchFamily="18" charset="0"/>
              </a:rPr>
              <a:t> არასასურველი სამედიცინო გამოვლინება, რომელიც მოსდევს  იმუნიზაციას და </a:t>
            </a:r>
            <a:r>
              <a:rPr lang="ka-GE" altLang="en-US" sz="1100" b="1">
                <a:ea typeface="Calibri" panose="020F0502020204030204" pitchFamily="34" charset="0"/>
                <a:cs typeface="Times New Roman" panose="02020603050405020304" pitchFamily="18" charset="0"/>
              </a:rPr>
              <a:t>არ არის აუცილებელ მიზეზ-შედეგობრივი კავშირში</a:t>
            </a:r>
            <a:r>
              <a:rPr lang="ka-GE" altLang="en-US" sz="1100">
                <a:ea typeface="Calibri" panose="020F0502020204030204" pitchFamily="34" charset="0"/>
                <a:cs typeface="Times New Roman" panose="02020603050405020304" pitchFamily="18" charset="0"/>
              </a:rPr>
              <a:t> ვაქცინის გამოყენებასთან. </a:t>
            </a:r>
            <a:endParaRPr lang="en-US" altLang="en-US" sz="1100">
              <a:ea typeface="Calibri" panose="020F0502020204030204" pitchFamily="34" charset="0"/>
              <a:cs typeface="Times New Roman" panose="02020603050405020304" pitchFamily="18" charset="0"/>
            </a:endParaRPr>
          </a:p>
          <a:p>
            <a:pPr>
              <a:lnSpc>
                <a:spcPct val="107000"/>
              </a:lnSpc>
              <a:spcBef>
                <a:spcPct val="0"/>
              </a:spcBef>
              <a:spcAft>
                <a:spcPts val="800"/>
              </a:spcAft>
            </a:pPr>
            <a:r>
              <a:rPr lang="ka-GE" altLang="en-US" sz="1100">
                <a:ea typeface="Calibri" panose="020F0502020204030204" pitchFamily="34" charset="0"/>
                <a:cs typeface="Times New Roman" panose="02020603050405020304" pitchFamily="18" charset="0"/>
              </a:rPr>
              <a:t>გვერდითი მოვლენა შესაძლოა იყოს ნებისმიერი არასასიამოვნო ან არასასურველი გამოვლინება, ლაბორატორიული გადახრა, სიმპტომი ან დაავადება“</a:t>
            </a:r>
          </a:p>
          <a:p>
            <a:endParaRPr lang="ka-GE" altLang="en-US" sz="1100">
              <a:ea typeface="Calibri" panose="020F0502020204030204" pitchFamily="34" charset="0"/>
              <a:cs typeface="Times New Roman" panose="02020603050405020304" pitchFamily="18" charset="0"/>
            </a:endParaRPr>
          </a:p>
          <a:p>
            <a:r>
              <a:rPr lang="ka-GE" altLang="en-US" sz="1100">
                <a:ea typeface="Calibri" panose="020F0502020204030204" pitchFamily="34" charset="0"/>
                <a:cs typeface="Times New Roman" panose="02020603050405020304" pitchFamily="18" charset="0"/>
              </a:rPr>
              <a:t>იშგამ-ები შესაძლოა წარმოიშვას მიზეზების მთელი რიგით. მათ მიეკუთვნება მოვლენები, რომლებიც შესაძლოა ვაქცინური პროდუქტის მახასიათებელთან ან ხარისხთან, ან იმუნიზაციაში შეცდომათან ან იმუნიზაციის გამო განცდებთან იყოს დაკავშირებული, ან, შესაძლოა, იყოს შემთხვევით თანდამთხვეული. იშგამ-ზე ზედამხედველობის მდგრადი სისტემა ხელს უწყობს იშგამ-ის გამოვლენას, მართვასა და პრევენციას. </a:t>
            </a:r>
          </a:p>
          <a:p>
            <a:pPr>
              <a:lnSpc>
                <a:spcPct val="107000"/>
              </a:lnSpc>
              <a:spcBef>
                <a:spcPct val="0"/>
              </a:spcBef>
              <a:spcAft>
                <a:spcPts val="800"/>
              </a:spcAft>
            </a:pPr>
            <a:endParaRPr lang="en-US" altLang="en-US" sz="1100">
              <a:ea typeface="Calibri" panose="020F0502020204030204" pitchFamily="34" charset="0"/>
              <a:cs typeface="Times New Roman" panose="02020603050405020304" pitchFamily="18" charset="0"/>
            </a:endParaRPr>
          </a:p>
        </p:txBody>
      </p:sp>
      <p:sp>
        <p:nvSpPr>
          <p:cNvPr id="185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C7099E-09CA-428C-AF21-5ABD7B788275}" type="slidenum">
              <a:rPr lang="en-US" altLang="en-US" smtClean="0">
                <a:solidFill>
                  <a:srgbClr val="000000"/>
                </a:solidFill>
                <a:latin typeface="Calibri" panose="020F0502020204030204" pitchFamily="34" charset="0"/>
                <a:ea typeface="MS PGothic" panose="020B0600070205080204" pitchFamily="34" charset="-128"/>
              </a:rPr>
              <a:pPr/>
              <a:t>35</a:t>
            </a:fld>
            <a:endParaRPr lang="en-US" altLang="en-US">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46398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a-GE" altLang="en-US" sz="1100"/>
              <a:t>იშგამ-ები შესაძლოა წარმოიშვას მიზეზების მთელი რიგით. მათ მიეკუთვნება მოვლენები, რომლებიც შესაძლოა ვაქცინური პროდუქტის მახასიათებელთან ან ხარისხთან, ან იმუნიზაციაში შეცდომათან ან იმუნიზაციის გამო განცდებთან იყოს დაკავშირებული, ან, შესაძლოა, იყოს შემთხვევით თანდამთხვეული. იშგამ-ზე ზედამხედველობის მდგრადი სისტემა ხელს უწყობს იშგამ-ის გამოვლენას, მართვასა და პრევენციას. </a:t>
            </a:r>
          </a:p>
          <a:p>
            <a:r>
              <a:rPr lang="ka-GE" altLang="en-US" sz="1100"/>
              <a:t>არასასურველი მოვლენა შესაძლოა იყოს ჭეშმარიტი - მაგ., ვაქცინის ან იმუნიზაციის შედეგი - ან შემთხვევითი მოვლენა, რომელიც არ არის გამოწვეული ვაქცინით ან იმუნიზაციის პროცედურით, მაგრამ დროში დაკავშირებულია იმუნიზაციასთან. </a:t>
            </a:r>
          </a:p>
          <a:p>
            <a:endParaRPr lang="ka-GE" altLang="en-US" sz="1100"/>
          </a:p>
          <a:p>
            <a:r>
              <a:rPr lang="ka-GE" altLang="en-US" sz="1100"/>
              <a:t>არსებობს იშგამ-ის მდგენელი ხუთი კატეგორია მიზეზსპეციფიკურობის მიხედვით: ესენია:</a:t>
            </a:r>
          </a:p>
          <a:p>
            <a:r>
              <a:rPr lang="ka-GE" altLang="en-US" sz="1100">
                <a:effectLst>
                  <a:outerShdw blurRad="38100" dist="38100" dir="2700000" algn="tl">
                    <a:srgbClr val="C0C0C0"/>
                  </a:outerShdw>
                </a:effectLst>
              </a:rPr>
              <a:t>1. ვაქცინურ პრეპარატთან დაკავშირებული რეაქცია</a:t>
            </a:r>
            <a:r>
              <a:rPr lang="ru-RU" altLang="en-US" sz="1100">
                <a:effectLst>
                  <a:outerShdw blurRad="38100" dist="38100" dir="2700000" algn="tl">
                    <a:srgbClr val="C0C0C0"/>
                  </a:outerShdw>
                </a:effectLst>
              </a:rPr>
              <a:t> </a:t>
            </a:r>
            <a:endParaRPr lang="en-US" altLang="en-US" sz="1100"/>
          </a:p>
          <a:p>
            <a:r>
              <a:rPr lang="ka-GE" altLang="en-US" sz="1100">
                <a:effectLst>
                  <a:outerShdw blurRad="38100" dist="38100" dir="2700000" algn="tl">
                    <a:srgbClr val="C0C0C0"/>
                  </a:outerShdw>
                </a:effectLst>
              </a:rPr>
              <a:t>2. ვაქცინის ხარისხის დეფექტით გამოწვეული რეაქცია</a:t>
            </a:r>
            <a:endParaRPr lang="en-US" altLang="en-US" sz="1100"/>
          </a:p>
          <a:p>
            <a:r>
              <a:rPr lang="ka-GE" altLang="en-US" sz="1100">
                <a:effectLst>
                  <a:outerShdw blurRad="38100" dist="38100" dir="2700000" algn="tl">
                    <a:srgbClr val="C0C0C0"/>
                  </a:outerShdw>
                </a:effectLst>
              </a:rPr>
              <a:t>3. იმუნიზაციაში შეცდომასთან დაკავშირებული რეაქცია</a:t>
            </a:r>
            <a:endParaRPr lang="en-US" altLang="en-US" sz="1100"/>
          </a:p>
          <a:p>
            <a:r>
              <a:rPr lang="ka-GE" altLang="en-US" sz="1100">
                <a:effectLst>
                  <a:outerShdw blurRad="38100" dist="38100" dir="2700000" algn="tl">
                    <a:srgbClr val="C0C0C0"/>
                  </a:outerShdw>
                </a:effectLst>
              </a:rPr>
              <a:t>4. იმუნიზაციის შიშით გამოწვეული რეაქცია</a:t>
            </a:r>
            <a:endParaRPr lang="en-US" altLang="en-US" sz="1100"/>
          </a:p>
          <a:p>
            <a:r>
              <a:rPr lang="ka-GE" altLang="en-US" sz="1100">
                <a:effectLst>
                  <a:outerShdw blurRad="38100" dist="38100" dir="2700000" algn="tl">
                    <a:srgbClr val="C0C0C0"/>
                  </a:outerShdw>
                </a:effectLst>
              </a:rPr>
              <a:t>5. შემთხვევითი</a:t>
            </a:r>
            <a:endParaRPr lang="en-US" altLang="en-US" sz="1100">
              <a:effectLst>
                <a:outerShdw blurRad="38100" dist="38100" dir="2700000" algn="tl">
                  <a:srgbClr val="C0C0C0"/>
                </a:outerShdw>
              </a:effectLst>
            </a:endParaRPr>
          </a:p>
          <a:p>
            <a:endParaRPr lang="ka-GE" altLang="en-US" sz="1100"/>
          </a:p>
          <a:p>
            <a:r>
              <a:rPr lang="ka-GE" altLang="en-US" sz="1100">
                <a:effectLst>
                  <a:outerShdw blurRad="38100" dist="38100" dir="2700000" algn="tl">
                    <a:srgbClr val="C0C0C0"/>
                  </a:outerShdw>
                </a:effectLst>
              </a:rPr>
              <a:t>ვაქცინურ პრეპარატთან დაკავშირებული რეაქცია ესაა </a:t>
            </a:r>
            <a:r>
              <a:rPr lang="ka-GE" altLang="en-US" sz="1100" b="1">
                <a:solidFill>
                  <a:schemeClr val="bg1"/>
                </a:solidFill>
              </a:rPr>
              <a:t>იშგამ-ი, რომელიც ვაქცინითაა  გამოწვეული ან დაჩქარებული - ვაქცინური პროდუქტისგან განუყოფელი ერთი ან მეტი თვისების გამო. </a:t>
            </a:r>
            <a:endParaRPr lang="en-US" altLang="en-US" sz="1100"/>
          </a:p>
          <a:p>
            <a:r>
              <a:rPr lang="ka-GE" altLang="en-US" sz="1100">
                <a:effectLst>
                  <a:outerShdw blurRad="38100" dist="38100" dir="2700000" algn="tl">
                    <a:srgbClr val="C0C0C0"/>
                  </a:outerShdw>
                </a:effectLst>
              </a:rPr>
              <a:t>ვაქცინის ხარისხის დეფექტით გამოწვეული რეაქცია ესაა </a:t>
            </a:r>
            <a:r>
              <a:rPr lang="ka-GE" altLang="en-US" sz="1100" b="1">
                <a:solidFill>
                  <a:schemeClr val="bg1"/>
                </a:solidFill>
              </a:rPr>
              <a:t>იშგამ-ი, რომელიც გამოწვეული ან დაჩქარებულია  ვაქცინური პროდუქტის ხარისხის ერთი ან მეტი დეფექტის გამო, მწარმოებლის მიერ გათვალისწინებული  ადმინისტრირების წესის ჩათვლით</a:t>
            </a:r>
            <a:endParaRPr lang="en-US" altLang="en-US" sz="1100"/>
          </a:p>
          <a:p>
            <a:r>
              <a:rPr lang="ka-GE" altLang="en-US" sz="1100">
                <a:effectLst>
                  <a:outerShdw blurRad="38100" dist="38100" dir="2700000" algn="tl">
                    <a:srgbClr val="C0C0C0"/>
                  </a:outerShdw>
                </a:effectLst>
              </a:rPr>
              <a:t>იმუნიზაციაში შეცდომასთან დაკავშირებული რეაქცია ესაა </a:t>
            </a:r>
            <a:r>
              <a:rPr lang="ka-GE" altLang="en-US" sz="1100" b="1">
                <a:solidFill>
                  <a:schemeClr val="bg1"/>
                </a:solidFill>
              </a:rPr>
              <a:t>იშგამ-ი, რომელიც  გამოწვეულია ვაქცინასთან არასათანადო მოპყრობით, დანიშვნით ან ადმინისტრირებით და რომლის აცილებაც შესაძლებელია მისი ბუნებიდან გამომდინარე</a:t>
            </a:r>
            <a:endParaRPr lang="en-US" altLang="en-US" sz="1100"/>
          </a:p>
          <a:p>
            <a:r>
              <a:rPr lang="ka-GE" altLang="en-US" sz="1100">
                <a:effectLst>
                  <a:outerShdw blurRad="38100" dist="38100" dir="2700000" algn="tl">
                    <a:srgbClr val="C0C0C0"/>
                  </a:outerShdw>
                </a:effectLst>
              </a:rPr>
              <a:t>იმუნიზაციის შიშით გამოწვეული რეაქცია - ესაა </a:t>
            </a:r>
            <a:r>
              <a:rPr lang="ka-GE" altLang="en-US" sz="1100" b="1">
                <a:solidFill>
                  <a:schemeClr val="bg1"/>
                </a:solidFill>
              </a:rPr>
              <a:t>იშგამ-ი , რომელიც წარმოშობილია იმუნიზაციათან დაკავშირებული აღელვებით</a:t>
            </a:r>
            <a:endParaRPr lang="en-US" altLang="en-US" sz="1100"/>
          </a:p>
          <a:p>
            <a:r>
              <a:rPr lang="ka-GE" altLang="en-US" sz="1100">
                <a:effectLst>
                  <a:outerShdw blurRad="38100" dist="38100" dir="2700000" algn="tl">
                    <a:srgbClr val="C0C0C0"/>
                  </a:outerShdw>
                </a:effectLst>
              </a:rPr>
              <a:t>შემთხვევითი - </a:t>
            </a:r>
            <a:r>
              <a:rPr lang="ka-GE" altLang="en-US" sz="1100" b="1">
                <a:solidFill>
                  <a:schemeClr val="bg1"/>
                </a:solidFill>
              </a:rPr>
              <a:t>წინა ოთხი კატეგორიისგან განსხვავებული სხვა რაიმეთი გამოწვეული იშგამი, მაგრამ არსებობს იმუნიზაციასთან დროში კავშირი. ისინი შესაძლოა იყოს:</a:t>
            </a:r>
            <a:endParaRPr lang="en-US" altLang="en-US" sz="1100" i="1"/>
          </a:p>
          <a:p>
            <a:r>
              <a:rPr lang="ka-GE" altLang="en-US" sz="1100"/>
              <a:t>- ადრე არსებული დაავადება</a:t>
            </a:r>
            <a:endParaRPr lang="en-IN" altLang="en-US" sz="1100"/>
          </a:p>
          <a:p>
            <a:r>
              <a:rPr lang="ka-GE" altLang="en-US" sz="1100"/>
              <a:t>- ახლად შეძენილი დაავადება</a:t>
            </a:r>
            <a:endParaRPr lang="en-IN" altLang="en-US" sz="1100"/>
          </a:p>
          <a:p>
            <a:r>
              <a:rPr lang="ka-GE" altLang="en-US" sz="1100"/>
              <a:t>- სპონტანური გამოვლენა ცნობილი რისკის ფაქტორების გარეშე</a:t>
            </a:r>
            <a:endParaRPr lang="en-IN" altLang="en-US" sz="1100"/>
          </a:p>
          <a:p>
            <a:r>
              <a:rPr lang="ka-GE" altLang="en-US" sz="1100"/>
              <a:t>- გენეტიკური დაავადების გამოვლენა</a:t>
            </a:r>
            <a:endParaRPr lang="en-IN" altLang="en-US" sz="1100"/>
          </a:p>
          <a:p>
            <a:r>
              <a:rPr lang="ka-GE" altLang="en-US" sz="1100"/>
              <a:t>- სხვა პრეპარატების ან ტოქსინების ზემოქმედება, რომლებიც წინ უსწრებდა გამოვლინებას</a:t>
            </a:r>
            <a:endParaRPr lang="en-IN" altLang="en-US" sz="1100"/>
          </a:p>
          <a:p>
            <a:r>
              <a:rPr lang="ka-GE" altLang="en-US" sz="1100"/>
              <a:t>- ქირურგიული ან სხვა ტრავმით გამომწვევი გართულებები</a:t>
            </a:r>
          </a:p>
        </p:txBody>
      </p:sp>
      <p:sp>
        <p:nvSpPr>
          <p:cNvPr id="187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425AAC-887A-441C-8B3B-A992FE46B504}" type="slidenum">
              <a:rPr lang="en-IN" altLang="en-US" smtClean="0">
                <a:solidFill>
                  <a:srgbClr val="000000"/>
                </a:solidFill>
                <a:latin typeface="Calibri" panose="020F0502020204030204" pitchFamily="34" charset="0"/>
                <a:ea typeface="MS PGothic" panose="020B0600070205080204" pitchFamily="34" charset="-128"/>
              </a:rPr>
              <a:pPr/>
              <a:t>36</a:t>
            </a:fld>
            <a:endParaRPr lang="en-IN" altLang="en-US">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139040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ka-GE" altLang="en-US" sz="1100" b="1">
                <a:solidFill>
                  <a:srgbClr val="000000"/>
                </a:solidFill>
                <a:ea typeface="MS PGothic" panose="020B0600070205080204" pitchFamily="34" charset="-128"/>
                <a:cs typeface="Times New Roman" panose="02020603050405020304" pitchFamily="18" charset="0"/>
              </a:rPr>
              <a:t>ზედამხედველობას დაქვემდებარებული იშგამ-ები</a:t>
            </a:r>
            <a:endParaRPr lang="en-US" altLang="en-US" sz="1100">
              <a:latin typeface="Times New Roman" panose="02020603050405020304" pitchFamily="18" charset="0"/>
              <a:ea typeface="MS PGothic" panose="020B0600070205080204" pitchFamily="34" charset="-128"/>
              <a:cs typeface="Times New Roman" panose="02020603050405020304" pitchFamily="18" charset="0"/>
            </a:endParaRPr>
          </a:p>
          <a:p>
            <a:pPr>
              <a:spcBef>
                <a:spcPct val="0"/>
              </a:spcBef>
            </a:pPr>
            <a:endParaRPr lang="ka-GE" altLang="en-US" sz="1100">
              <a:solidFill>
                <a:srgbClr val="000000"/>
              </a:solidFill>
              <a:ea typeface="MS PGothic" panose="020B0600070205080204" pitchFamily="34" charset="-128"/>
              <a:cs typeface="Times New Roman" panose="02020603050405020304" pitchFamily="18" charset="0"/>
            </a:endParaRPr>
          </a:p>
          <a:p>
            <a:pPr>
              <a:spcBef>
                <a:spcPct val="0"/>
              </a:spcBef>
            </a:pPr>
            <a:r>
              <a:rPr lang="ka-GE" altLang="en-US" sz="1100">
                <a:solidFill>
                  <a:srgbClr val="000000"/>
                </a:solidFill>
                <a:ea typeface="MS PGothic" panose="020B0600070205080204" pitchFamily="34" charset="-128"/>
                <a:cs typeface="Times New Roman" panose="02020603050405020304" pitchFamily="18" charset="0"/>
              </a:rPr>
              <a:t>მიმდინარე რეგულაციებით ზედამხედველობა ხორციელდება დადგენილ 26 იშგამ-ზე;</a:t>
            </a:r>
            <a:endParaRPr lang="en-US" altLang="en-US" sz="110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91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9E4CDD-9714-42BD-8EB2-E53379252A33}" type="slidenum">
              <a:rPr lang="en-US" altLang="en-US" smtClean="0">
                <a:solidFill>
                  <a:srgbClr val="000000"/>
                </a:solidFill>
                <a:latin typeface="Calibri" panose="020F0502020204030204" pitchFamily="34" charset="0"/>
                <a:ea typeface="MS PGothic" panose="020B0600070205080204" pitchFamily="34" charset="-128"/>
              </a:rPr>
              <a:pPr/>
              <a:t>37</a:t>
            </a:fld>
            <a:endParaRPr lang="en-US" altLang="en-US">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92997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91440" eaLnBrk="1" hangingPunct="1">
              <a:spcBef>
                <a:spcPts val="600"/>
              </a:spcBef>
              <a:spcAft>
                <a:spcPts val="600"/>
              </a:spcAft>
              <a:buClr>
                <a:srgbClr val="00639A"/>
              </a:buClr>
              <a:buFont typeface="Wingdings" panose="05000000000000000000" pitchFamily="2" charset="2"/>
              <a:buNone/>
              <a:defRPr/>
            </a:pPr>
            <a:r>
              <a:rPr lang="ka-GE" altLang="en-US" sz="1100" b="1" dirty="0">
                <a:latin typeface="Calibri" panose="020F0502020204030204" pitchFamily="34" charset="0"/>
                <a:ea typeface="MS PGothic" panose="020B0600070205080204" pitchFamily="34" charset="-128"/>
                <a:cs typeface="Calibri" panose="020F0502020204030204" pitchFamily="34" charset="0"/>
              </a:rPr>
              <a:t>ახალი კოვიდვაქცინა</a:t>
            </a:r>
          </a:p>
          <a:p>
            <a:pPr marL="171450" indent="-171450" eaLnBrk="1" hangingPunct="1">
              <a:spcBef>
                <a:spcPts val="600"/>
              </a:spcBef>
              <a:spcAft>
                <a:spcPts val="600"/>
              </a:spcAft>
              <a:buClr>
                <a:srgbClr val="00639A"/>
              </a:buClr>
              <a:buFont typeface="Arial" panose="020B0604020202020204" pitchFamily="34" charset="0"/>
              <a:buChar char="•"/>
              <a:defRPr/>
            </a:pPr>
            <a:r>
              <a:rPr lang="ka-GE" altLang="en-US" sz="1100" dirty="0">
                <a:latin typeface="Calibri" panose="020F0502020204030204" pitchFamily="34" charset="0"/>
                <a:ea typeface="MS PGothic" panose="020B0600070205080204" pitchFamily="34" charset="-128"/>
                <a:cs typeface="Calibri" panose="020F0502020204030204" pitchFamily="34" charset="0"/>
              </a:rPr>
              <a:t>გამოცდილების სიმცირე ცნობილ გვერდით მოვლენებთან მიმართებაში</a:t>
            </a:r>
            <a:endParaRPr lang="en-US" altLang="en-US" sz="1100" dirty="0">
              <a:latin typeface="Calibri" panose="020F0502020204030204" pitchFamily="34" charset="0"/>
              <a:ea typeface="MS PGothic" panose="020B0600070205080204" pitchFamily="34" charset="-128"/>
              <a:cs typeface="Calibri" panose="020F0502020204030204" pitchFamily="34" charset="0"/>
            </a:endParaRPr>
          </a:p>
          <a:p>
            <a:pPr marL="171450" indent="-171450" eaLnBrk="1" hangingPunct="1">
              <a:spcBef>
                <a:spcPts val="600"/>
              </a:spcBef>
              <a:spcAft>
                <a:spcPts val="600"/>
              </a:spcAft>
              <a:buClr>
                <a:srgbClr val="00639A"/>
              </a:buClr>
              <a:buFont typeface="Arial" panose="020B0604020202020204" pitchFamily="34" charset="0"/>
              <a:buChar char="•"/>
              <a:defRPr/>
            </a:pPr>
            <a:r>
              <a:rPr lang="ka-GE" altLang="en-US" sz="1100" dirty="0">
                <a:latin typeface="Calibri" panose="020F0502020204030204" pitchFamily="34" charset="0"/>
                <a:ea typeface="MS PGothic" panose="020B0600070205080204" pitchFamily="34" charset="-128"/>
                <a:cs typeface="Calibri" panose="020F0502020204030204" pitchFamily="34" charset="0"/>
              </a:rPr>
              <a:t>მეტი ეჭვები იშგამ-ის იმის გამო, რომ ვაქცინა არის „ახალი“;</a:t>
            </a:r>
          </a:p>
          <a:p>
            <a:pPr eaLnBrk="1" hangingPunct="1">
              <a:spcBef>
                <a:spcPts val="600"/>
              </a:spcBef>
              <a:spcAft>
                <a:spcPts val="600"/>
              </a:spcAft>
              <a:buClr>
                <a:srgbClr val="00639A"/>
              </a:buClr>
              <a:buFont typeface="Wingdings" panose="05000000000000000000" pitchFamily="2" charset="2"/>
              <a:buNone/>
              <a:defRPr/>
            </a:pPr>
            <a:endParaRPr lang="ka-GE" altLang="en-US" sz="1100" dirty="0">
              <a:latin typeface="Calibri" panose="020F0502020204030204" pitchFamily="34" charset="0"/>
              <a:ea typeface="MS PGothic" panose="020B0600070205080204" pitchFamily="34" charset="-128"/>
              <a:cs typeface="Calibri" panose="020F0502020204030204" pitchFamily="34" charset="0"/>
            </a:endParaRPr>
          </a:p>
          <a:p>
            <a:pPr eaLnBrk="1" hangingPunct="1">
              <a:spcBef>
                <a:spcPts val="600"/>
              </a:spcBef>
              <a:spcAft>
                <a:spcPts val="600"/>
              </a:spcAft>
              <a:buClr>
                <a:srgbClr val="00639A"/>
              </a:buClr>
              <a:buFont typeface="Wingdings" panose="05000000000000000000" pitchFamily="2" charset="2"/>
              <a:buNone/>
              <a:defRPr/>
            </a:pPr>
            <a:r>
              <a:rPr lang="ka-GE" sz="1100" b="1" dirty="0">
                <a:latin typeface="Calibri" panose="020F0502020204030204" pitchFamily="34" charset="0"/>
                <a:ea typeface="Times New Roman" panose="02020603050405020304" pitchFamily="18" charset="0"/>
                <a:cs typeface="Calibri" panose="020F0502020204030204" pitchFamily="34" charset="0"/>
              </a:rPr>
              <a:t>მონიტორინგის ამოცანები:</a:t>
            </a:r>
          </a:p>
          <a:p>
            <a:pPr marL="171450" indent="-171450" eaLnBrk="1" hangingPunct="1">
              <a:spcBef>
                <a:spcPts val="0"/>
              </a:spcBef>
              <a:spcAft>
                <a:spcPts val="0"/>
              </a:spcAft>
              <a:buFont typeface="Arial" panose="020B0604020202020204" pitchFamily="34" charset="0"/>
              <a:buChar char="•"/>
              <a:defRPr/>
            </a:pPr>
            <a:r>
              <a:rPr lang="ka-GE" sz="1100" dirty="0">
                <a:latin typeface="Calibri" panose="020F0502020204030204" pitchFamily="34" charset="0"/>
                <a:ea typeface="Times New Roman" panose="02020603050405020304" pitchFamily="18" charset="0"/>
                <a:cs typeface="Calibri" panose="020F0502020204030204" pitchFamily="34" charset="0"/>
              </a:rPr>
              <a:t>იმუნიზაციის შემდგომ განვითარებული კლინიკურად მნიშვნელოვანი გვერდითი მოვლენების გამოაშკარავება  </a:t>
            </a:r>
          </a:p>
          <a:p>
            <a:pPr marL="171450" indent="-171450" eaLnBrk="1" hangingPunct="1">
              <a:spcBef>
                <a:spcPts val="0"/>
              </a:spcBef>
              <a:spcAft>
                <a:spcPts val="0"/>
              </a:spcAft>
              <a:buFont typeface="Arial" panose="020B0604020202020204" pitchFamily="34" charset="0"/>
              <a:buChar char="•"/>
              <a:defRPr/>
            </a:pPr>
            <a:r>
              <a:rPr lang="ka-GE" sz="1100" dirty="0">
                <a:latin typeface="Calibri" panose="020F0502020204030204" pitchFamily="34" charset="0"/>
                <a:ea typeface="Times New Roman" panose="02020603050405020304" pitchFamily="18" charset="0"/>
                <a:cs typeface="Calibri" panose="020F0502020204030204" pitchFamily="34" charset="0"/>
              </a:rPr>
              <a:t>სერიოზული იშგამ-ების სიხშირის დადგენა და დახასიათება</a:t>
            </a:r>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marL="171450" indent="-171450" eaLnBrk="1" hangingPunct="1">
              <a:spcBef>
                <a:spcPts val="0"/>
              </a:spcBef>
              <a:spcAft>
                <a:spcPts val="0"/>
              </a:spcAft>
              <a:buFont typeface="Arial" panose="020B0604020202020204" pitchFamily="34" charset="0"/>
              <a:buChar char="•"/>
              <a:defRPr/>
            </a:pPr>
            <a:r>
              <a:rPr lang="ka-GE" sz="1100" dirty="0">
                <a:latin typeface="Calibri" panose="020F0502020204030204" pitchFamily="34" charset="0"/>
                <a:ea typeface="Times New Roman" panose="02020603050405020304" pitchFamily="18" charset="0"/>
                <a:cs typeface="Calibri" panose="020F0502020204030204" pitchFamily="34" charset="0"/>
              </a:rPr>
              <a:t>ნებისმიერი პოტენციური საფრთხის და სიგნალის გამოვლენა, რომელიც შეიძლება საჭიროებდეს დამატებით მოკვლევას</a:t>
            </a:r>
            <a:endParaRPr lang="en-US" sz="1100" dirty="0">
              <a:latin typeface="Calibri" panose="020F0502020204030204" pitchFamily="34" charset="0"/>
              <a:cs typeface="Calibri" panose="020F0502020204030204" pitchFamily="34" charset="0"/>
            </a:endParaRPr>
          </a:p>
        </p:txBody>
      </p:sp>
      <p:sp>
        <p:nvSpPr>
          <p:cNvPr id="203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6EFED0-ED73-4E87-A82D-FF9759A995FE}" type="slidenum">
              <a:rPr lang="ru-RU" altLang="en-US" smtClean="0"/>
              <a:pPr/>
              <a:t>38</a:t>
            </a:fld>
            <a:endParaRPr lang="ru-RU" altLang="en-US"/>
          </a:p>
        </p:txBody>
      </p:sp>
    </p:spTree>
    <p:extLst>
      <p:ext uri="{BB962C8B-B14F-4D97-AF65-F5344CB8AC3E}">
        <p14:creationId xmlns:p14="http://schemas.microsoft.com/office/powerpoint/2010/main" val="68409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ka-GE" altLang="en-US" sz="1100">
                <a:solidFill>
                  <a:srgbClr val="000000"/>
                </a:solidFill>
                <a:latin typeface="Sylfaen" panose="010A0502050306030303" pitchFamily="18" charset="0"/>
              </a:rPr>
              <a:t>ოპერატიული განსაზღვრება: სიიშგამი ესაა წინასწარ შეთანხმებული მნიშვნელოვანი სამედიცინო მოვლენა, რომელიც შესაძლოა მიზეზობრივად იყოს დაკავშირებული ვაქცინის პროდუქტთან და რომელსაც ესაჭიროება გულდასმით მონიტორირება და შემდგომი დადასტურება სპეციალური შესწავლით</a:t>
            </a:r>
            <a:endParaRPr lang="en-US" altLang="en-US" sz="1100">
              <a:solidFill>
                <a:srgbClr val="000000"/>
              </a:solidFill>
              <a:latin typeface="Calibri" panose="020F0502020204030204" pitchFamily="34" charset="0"/>
            </a:endParaRPr>
          </a:p>
        </p:txBody>
      </p:sp>
      <p:sp>
        <p:nvSpPr>
          <p:cNvPr id="205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ACEE8E-EACF-41A5-BCDF-6F78B4D2A9D8}" type="slidenum">
              <a:rPr lang="en-US" altLang="en-US" smtClean="0">
                <a:solidFill>
                  <a:srgbClr val="000000"/>
                </a:solidFill>
                <a:latin typeface="Calibri" panose="020F0502020204030204" pitchFamily="34" charset="0"/>
                <a:ea typeface="MS PGothic" panose="020B0600070205080204" pitchFamily="34" charset="-128"/>
              </a:rPr>
              <a:pPr/>
              <a:t>39</a:t>
            </a:fld>
            <a:endParaRPr lang="en-US" altLang="en-US">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28531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5000"/>
              </a:lnSpc>
              <a:spcBef>
                <a:spcPct val="0"/>
              </a:spcBef>
            </a:pP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დაავადების გამწვავება იმუნიზაციის შემდეგ</a:t>
            </a: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1 წელი</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პოლის</a:t>
            </a: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ისტემური ანთებითი სინდრომი ბავშვებში</a:t>
            </a: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1 წელი</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მწვავე რესპირაციული დისსტრეს </a:t>
            </a: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სინდრომი              </a:t>
            </a: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1 წელი</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მწვავე კარდიოვასკულარული დაზიანება </a:t>
            </a: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        </a:t>
            </a:r>
          </a:p>
          <a:p>
            <a:pPr eaLnBrk="1" hangingPunct="1">
              <a:lnSpc>
                <a:spcPct val="115000"/>
              </a:lnSpc>
              <a:spcBef>
                <a:spcPct val="0"/>
              </a:spcBef>
            </a:pP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a:t>
            </a: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მიკროანგიოპათია, გულის უკმარისობა, </a:t>
            </a:r>
            <a:endPar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endParaRPr>
          </a:p>
          <a:p>
            <a:pPr eaLnBrk="1" hangingPunct="1">
              <a:lnSpc>
                <a:spcPct val="115000"/>
              </a:lnSpc>
              <a:spcBef>
                <a:spcPct val="0"/>
              </a:spcBef>
            </a:pP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სტრესული კარდიომიოპათია, კორონალური </a:t>
            </a:r>
            <a:endPar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endParaRPr>
          </a:p>
          <a:p>
            <a:pPr eaLnBrk="1" hangingPunct="1">
              <a:lnSpc>
                <a:spcPct val="115000"/>
              </a:lnSpc>
              <a:spcBef>
                <a:spcPct val="0"/>
              </a:spcBef>
            </a:pP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არტერიული დაავადება არითმია, მიოკარდიტი) </a:t>
            </a: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1 წელი</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კოაგულაციის დარღვევა (თრომბოემბოლიზმი, </a:t>
            </a:r>
            <a:endPar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endParaRPr>
          </a:p>
          <a:p>
            <a:pPr eaLnBrk="1" hangingPunct="1">
              <a:lnSpc>
                <a:spcPct val="115000"/>
              </a:lnSpc>
              <a:spcBef>
                <a:spcPct val="0"/>
              </a:spcBef>
            </a:pP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ჰემორაგია)  </a:t>
            </a: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1 წელი</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თირკმლის მწვავე დაზიანება</a:t>
            </a: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1 წელი</a:t>
            </a:r>
            <a:endParaRPr lang="en-US" altLang="en-US" sz="1100">
              <a:ea typeface="MS PGothic" panose="020B0600070205080204" pitchFamily="34" charset="-128"/>
              <a:cs typeface="Calibri" panose="020F0502020204030204" pitchFamily="34" charset="0"/>
            </a:endParaRPr>
          </a:p>
          <a:p>
            <a:pPr eaLnBrk="1" hangingPunct="1">
              <a:lnSpc>
                <a:spcPct val="115000"/>
              </a:lnSpc>
              <a:spcBef>
                <a:spcPct val="0"/>
              </a:spcBef>
            </a:pP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გენერალიზებული კრუნჩხვა</a:t>
            </a:r>
            <a:r>
              <a:rPr lang="ka-GE" altLang="en-US" sz="1100">
                <a:latin typeface="Calibri" panose="020F0502020204030204" pitchFamily="34" charset="0"/>
                <a:ea typeface="MS PGothic" panose="020B0600070205080204" pitchFamily="34" charset="-128"/>
                <a:cs typeface="Calibri" panose="020F0502020204030204" pitchFamily="34" charset="0"/>
              </a:rPr>
              <a:t>                                            </a:t>
            </a: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1 კვირა</a:t>
            </a: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 </a:t>
            </a:r>
          </a:p>
          <a:p>
            <a:pPr eaLnBrk="1" hangingPunct="1">
              <a:lnSpc>
                <a:spcPct val="115000"/>
              </a:lnSpc>
              <a:spcBef>
                <a:spcPct val="0"/>
              </a:spcBef>
            </a:pP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                                                                                               ცოცხალი ატენუირებული ვაქცინებისთვის -</a:t>
            </a: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 4 კვირა </a:t>
            </a:r>
            <a:endParaRPr lang="ka-GE" altLang="en-US" sz="1100">
              <a:latin typeface="Calibri" panose="020F0502020204030204" pitchFamily="34" charset="0"/>
              <a:ea typeface="MS PGothic" panose="020B0600070205080204" pitchFamily="34" charset="-128"/>
              <a:cs typeface="Calibri" panose="020F0502020204030204" pitchFamily="34" charset="0"/>
            </a:endParaRPr>
          </a:p>
          <a:p>
            <a:pPr eaLnBrk="1" hangingPunct="1">
              <a:lnSpc>
                <a:spcPct val="115000"/>
              </a:lnSpc>
              <a:spcBef>
                <a:spcPct val="0"/>
              </a:spcBef>
            </a:pP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გიენ-ბარეს სინდრომი</a:t>
            </a:r>
            <a:r>
              <a:rPr lang="ka-GE"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                                                         </a:t>
            </a:r>
            <a:r>
              <a:rPr lang="en-US" altLang="en-US" sz="1100">
                <a:solidFill>
                  <a:srgbClr val="000000"/>
                </a:solidFill>
                <a:latin typeface="Calibri" panose="020F0502020204030204" pitchFamily="34" charset="0"/>
                <a:ea typeface="MS PGothic" panose="020B0600070205080204" pitchFamily="34" charset="-128"/>
                <a:cs typeface="Calibri" panose="020F0502020204030204" pitchFamily="34" charset="0"/>
              </a:rPr>
              <a:t>4-6 კვირა</a:t>
            </a:r>
            <a:endParaRPr lang="en-US" altLang="en-US" sz="1100">
              <a:ea typeface="MS PGothic" panose="020B0600070205080204" pitchFamily="34" charset="-128"/>
              <a:cs typeface="Calibri" panose="020F0502020204030204" pitchFamily="34" charset="0"/>
            </a:endParaRPr>
          </a:p>
        </p:txBody>
      </p:sp>
      <p:sp>
        <p:nvSpPr>
          <p:cNvPr id="207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234185-9759-4165-966E-769BD779CE15}" type="slidenum">
              <a:rPr lang="ru-RU" altLang="en-US" smtClean="0"/>
              <a:pPr/>
              <a:t>40</a:t>
            </a:fld>
            <a:endParaRPr lang="ru-RU" altLang="en-US"/>
          </a:p>
        </p:txBody>
      </p:sp>
    </p:spTree>
    <p:extLst>
      <p:ext uri="{BB962C8B-B14F-4D97-AF65-F5344CB8AC3E}">
        <p14:creationId xmlns:p14="http://schemas.microsoft.com/office/powerpoint/2010/main" val="233425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15128" y="1397977"/>
            <a:ext cx="8361229" cy="3007447"/>
          </a:xfrm>
        </p:spPr>
        <p:txBody>
          <a:bodyPr anchor="ctr" anchorCtr="0">
            <a:noAutofit/>
          </a:bodyPr>
          <a:lstStyle>
            <a:lvl1pPr algn="ctr">
              <a:defRPr sz="66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2679906" y="4475023"/>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B77EF04-6424-4B70-94D1-FC932CBBDD9B}" type="datetimeFigureOut">
              <a:rPr lang="en-US" noProof="0" smtClean="0"/>
              <a:t>3/26/21</a:t>
            </a:fld>
            <a:endParaRPr lang="en-US" noProof="0"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38049E5-7B53-4E85-8972-7D6C4BCE5BB9}" type="slidenum">
              <a:rPr lang="en-US" noProof="0" smtClean="0"/>
              <a:t>‹#›</a:t>
            </a:fld>
            <a:endParaRPr lang="en-US" noProof="0" dirty="0"/>
          </a:p>
        </p:txBody>
      </p:sp>
      <p:sp>
        <p:nvSpPr>
          <p:cNvPr id="13" name="L-Shape 12">
            <a:extLst>
              <a:ext uri="{FF2B5EF4-FFF2-40B4-BE49-F238E27FC236}">
                <a16:creationId xmlns:a16="http://schemas.microsoft.com/office/drawing/2014/main" id="{79965FD7-DA9A-4AFB-B8C8-34AC1FEE9F72}"/>
              </a:ext>
            </a:extLst>
          </p:cNvPr>
          <p:cNvSpPr/>
          <p:nvPr userDrawn="1"/>
        </p:nvSpPr>
        <p:spPr>
          <a:xfrm flipV="1">
            <a:off x="887674" y="726883"/>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15" name="L-Shape 14">
            <a:extLst>
              <a:ext uri="{FF2B5EF4-FFF2-40B4-BE49-F238E27FC236}">
                <a16:creationId xmlns:a16="http://schemas.microsoft.com/office/drawing/2014/main" id="{92465177-72B9-4DCF-8F98-0C79F3EE32EC}"/>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8" name="L-Shape 7">
            <a:extLst>
              <a:ext uri="{FF2B5EF4-FFF2-40B4-BE49-F238E27FC236}">
                <a16:creationId xmlns:a16="http://schemas.microsoft.com/office/drawing/2014/main" id="{B5516E7A-AEB0-4772-8098-8B0F8B5F1126}"/>
              </a:ext>
            </a:extLst>
          </p:cNvPr>
          <p:cNvSpPr/>
          <p:nvPr userDrawn="1"/>
        </p:nvSpPr>
        <p:spPr>
          <a:xfrm flipV="1">
            <a:off x="752858" y="609652"/>
            <a:ext cx="3152309" cy="4408489"/>
          </a:xfrm>
          <a:prstGeom prst="corner">
            <a:avLst>
              <a:gd name="adj1" fmla="val 6149"/>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12" name="L-Shape 11">
            <a:extLst>
              <a:ext uri="{FF2B5EF4-FFF2-40B4-BE49-F238E27FC236}">
                <a16:creationId xmlns:a16="http://schemas.microsoft.com/office/drawing/2014/main" id="{E864F603-D3F0-4241-9005-3F6C3BD62BEF}"/>
              </a:ext>
            </a:extLst>
          </p:cNvPr>
          <p:cNvSpPr/>
          <p:nvPr userDrawn="1"/>
        </p:nvSpPr>
        <p:spPr>
          <a:xfrm flipH="1">
            <a:off x="8286318" y="1685652"/>
            <a:ext cx="3152309" cy="4408489"/>
          </a:xfrm>
          <a:prstGeom prst="corner">
            <a:avLst>
              <a:gd name="adj1" fmla="val 6773"/>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012958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601200" cy="1485900"/>
          </a:xfrm>
        </p:spPr>
        <p:txBody>
          <a:bodyPr>
            <a:normAutofit/>
          </a:bodyPr>
          <a:lstStyle>
            <a:lvl1pPr>
              <a:defRPr sz="4800">
                <a:solidFill>
                  <a:schemeClr val="tx2"/>
                </a:solidFill>
              </a:defRPr>
            </a:lvl1pPr>
          </a:lstStyle>
          <a:p>
            <a:r>
              <a:rPr lang="en-US" noProof="0"/>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B77EF04-6424-4B70-94D1-FC932CBBDD9B}" type="datetimeFigureOut">
              <a:rPr lang="en-US" noProof="0" smtClean="0"/>
              <a:t>3/26/21</a:t>
            </a:fld>
            <a:endParaRPr lang="en-US" noProof="0" dirty="0"/>
          </a:p>
        </p:txBody>
      </p:sp>
      <p:sp>
        <p:nvSpPr>
          <p:cNvPr id="8" name="Footer Placeholder 7"/>
          <p:cNvSpPr>
            <a:spLocks noGrp="1"/>
          </p:cNvSpPr>
          <p:nvPr>
            <p:ph type="ftr" sz="quarter" idx="11"/>
          </p:nvPr>
        </p:nvSpPr>
        <p:spPr/>
        <p:txBody>
          <a:bodyPr/>
          <a:lstStyle/>
          <a:p>
            <a:r>
              <a:rPr lang="en-US" noProof="0" dirty="0"/>
              <a:t>Add a footer </a:t>
            </a:r>
          </a:p>
        </p:txBody>
      </p:sp>
      <p:sp>
        <p:nvSpPr>
          <p:cNvPr id="9" name="Slide Number Placeholder 8"/>
          <p:cNvSpPr>
            <a:spLocks noGrp="1"/>
          </p:cNvSpPr>
          <p:nvPr>
            <p:ph type="sldNum" sz="quarter" idx="12"/>
          </p:nvPr>
        </p:nvSpPr>
        <p:spPr/>
        <p:txBody>
          <a:bodyPr/>
          <a:lstStyle/>
          <a:p>
            <a:fld id="{B38049E5-7B53-4E85-8972-7D6C4BCE5BB9}" type="slidenum">
              <a:rPr lang="en-US" noProof="0" smtClean="0"/>
              <a:t>‹#›</a:t>
            </a:fld>
            <a:endParaRPr lang="en-US" noProof="0" dirty="0"/>
          </a:p>
        </p:txBody>
      </p:sp>
      <p:sp>
        <p:nvSpPr>
          <p:cNvPr id="11" name="L-Shape 10">
            <a:extLst>
              <a:ext uri="{FF2B5EF4-FFF2-40B4-BE49-F238E27FC236}">
                <a16:creationId xmlns:a16="http://schemas.microsoft.com/office/drawing/2014/main" id="{91236E78-C797-4C31-BA0C-DB193BAF6D2D}"/>
              </a:ext>
            </a:extLst>
          </p:cNvPr>
          <p:cNvSpPr/>
          <p:nvPr userDrawn="1"/>
        </p:nvSpPr>
        <p:spPr>
          <a:xfrm rot="10800000" flipV="1">
            <a:off x="8391654" y="1873024"/>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10" name="L-Shape 9">
            <a:extLst>
              <a:ext uri="{FF2B5EF4-FFF2-40B4-BE49-F238E27FC236}">
                <a16:creationId xmlns:a16="http://schemas.microsoft.com/office/drawing/2014/main" id="{BFA658F0-F295-40A9-8BA8-1F6CBDFBBE09}"/>
              </a:ext>
            </a:extLst>
          </p:cNvPr>
          <p:cNvSpPr/>
          <p:nvPr userDrawn="1"/>
        </p:nvSpPr>
        <p:spPr>
          <a:xfrm flipH="1">
            <a:off x="8152968" y="1752327"/>
            <a:ext cx="3152309" cy="4408489"/>
          </a:xfrm>
          <a:prstGeom prst="corner">
            <a:avLst>
              <a:gd name="adj1" fmla="val 7085"/>
              <a:gd name="adj2" fmla="val 775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74007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lvl1pPr>
          </a:lstStyle>
          <a:p>
            <a:r>
              <a:rPr lang="en-US" noProof="0"/>
              <a:t>Click To Edit Master Title Style</a:t>
            </a:r>
          </a:p>
        </p:txBody>
      </p:sp>
      <p:sp>
        <p:nvSpPr>
          <p:cNvPr id="3" name="Date Placeholder 2"/>
          <p:cNvSpPr>
            <a:spLocks noGrp="1"/>
          </p:cNvSpPr>
          <p:nvPr>
            <p:ph type="dt" sz="half" idx="10"/>
          </p:nvPr>
        </p:nvSpPr>
        <p:spPr/>
        <p:txBody>
          <a:bodyPr/>
          <a:lstStyle/>
          <a:p>
            <a:fld id="{3B77EF04-6424-4B70-94D1-FC932CBBDD9B}" type="datetimeFigureOut">
              <a:rPr lang="en-US" noProof="0" smtClean="0"/>
              <a:t>3/26/21</a:t>
            </a:fld>
            <a:endParaRPr lang="en-US" noProof="0" dirty="0"/>
          </a:p>
        </p:txBody>
      </p:sp>
      <p:sp>
        <p:nvSpPr>
          <p:cNvPr id="4" name="Footer Placeholder 3"/>
          <p:cNvSpPr>
            <a:spLocks noGrp="1"/>
          </p:cNvSpPr>
          <p:nvPr>
            <p:ph type="ftr" sz="quarter" idx="11"/>
          </p:nvPr>
        </p:nvSpPr>
        <p:spPr/>
        <p:txBody>
          <a:bodyPr/>
          <a:lstStyle/>
          <a:p>
            <a:r>
              <a:rPr lang="en-US" noProof="0" dirty="0"/>
              <a:t>Add a footer </a:t>
            </a:r>
          </a:p>
        </p:txBody>
      </p:sp>
      <p:sp>
        <p:nvSpPr>
          <p:cNvPr id="5" name="Slide Number Placeholder 4"/>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257254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lvl1pPr>
          </a:lstStyle>
          <a:p>
            <a:r>
              <a:rPr lang="en-US" noProof="0"/>
              <a:t>Click To Edit Master Title Style</a:t>
            </a:r>
          </a:p>
        </p:txBody>
      </p:sp>
      <p:sp>
        <p:nvSpPr>
          <p:cNvPr id="3" name="Date Placeholder 2"/>
          <p:cNvSpPr>
            <a:spLocks noGrp="1"/>
          </p:cNvSpPr>
          <p:nvPr>
            <p:ph type="dt" sz="half" idx="10"/>
          </p:nvPr>
        </p:nvSpPr>
        <p:spPr/>
        <p:txBody>
          <a:bodyPr/>
          <a:lstStyle/>
          <a:p>
            <a:fld id="{3B77EF04-6424-4B70-94D1-FC932CBBDD9B}" type="datetimeFigureOut">
              <a:rPr lang="en-US" noProof="0" smtClean="0"/>
              <a:t>3/26/21</a:t>
            </a:fld>
            <a:endParaRPr lang="en-US" noProof="0" dirty="0"/>
          </a:p>
        </p:txBody>
      </p:sp>
      <p:sp>
        <p:nvSpPr>
          <p:cNvPr id="4" name="Footer Placeholder 3"/>
          <p:cNvSpPr>
            <a:spLocks noGrp="1"/>
          </p:cNvSpPr>
          <p:nvPr>
            <p:ph type="ftr" sz="quarter" idx="11"/>
          </p:nvPr>
        </p:nvSpPr>
        <p:spPr/>
        <p:txBody>
          <a:bodyPr/>
          <a:lstStyle/>
          <a:p>
            <a:r>
              <a:rPr lang="en-US" noProof="0" dirty="0"/>
              <a:t>Add a footer </a:t>
            </a:r>
          </a:p>
        </p:txBody>
      </p:sp>
      <p:sp>
        <p:nvSpPr>
          <p:cNvPr id="5" name="Slide Number Placeholder 4"/>
          <p:cNvSpPr>
            <a:spLocks noGrp="1"/>
          </p:cNvSpPr>
          <p:nvPr>
            <p:ph type="sldNum" sz="quarter" idx="12"/>
          </p:nvPr>
        </p:nvSpPr>
        <p:spPr/>
        <p:txBody>
          <a:bodyPr/>
          <a:lstStyle/>
          <a:p>
            <a:fld id="{B38049E5-7B53-4E85-8972-7D6C4BCE5BB9}" type="slidenum">
              <a:rPr lang="en-US" noProof="0" smtClean="0"/>
              <a:t>‹#›</a:t>
            </a:fld>
            <a:endParaRPr lang="en-US" noProof="0" dirty="0"/>
          </a:p>
        </p:txBody>
      </p:sp>
      <p:sp>
        <p:nvSpPr>
          <p:cNvPr id="7" name="Text Placeholder 6">
            <a:extLst>
              <a:ext uri="{FF2B5EF4-FFF2-40B4-BE49-F238E27FC236}">
                <a16:creationId xmlns:a16="http://schemas.microsoft.com/office/drawing/2014/main" id="{CAFD1631-6749-4027-9415-B72D163BBD58}"/>
              </a:ext>
            </a:extLst>
          </p:cNvPr>
          <p:cNvSpPr>
            <a:spLocks noGrp="1"/>
          </p:cNvSpPr>
          <p:nvPr>
            <p:ph type="body" sz="quarter" idx="13"/>
          </p:nvPr>
        </p:nvSpPr>
        <p:spPr>
          <a:xfrm>
            <a:off x="1560471" y="2297695"/>
            <a:ext cx="9071059" cy="2767600"/>
          </a:xfrm>
        </p:spPr>
        <p:txBody>
          <a:bodyPr anchor="ct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226610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7EF04-6424-4B70-94D1-FC932CBBDD9B}" type="datetimeFigureOut">
              <a:rPr lang="en-US" noProof="0" smtClean="0"/>
              <a:t>3/26/21</a:t>
            </a:fld>
            <a:endParaRPr lang="en-US" noProof="0" dirty="0"/>
          </a:p>
        </p:txBody>
      </p:sp>
      <p:sp>
        <p:nvSpPr>
          <p:cNvPr id="3" name="Footer Placeholder 2"/>
          <p:cNvSpPr>
            <a:spLocks noGrp="1"/>
          </p:cNvSpPr>
          <p:nvPr>
            <p:ph type="ftr" sz="quarter" idx="11"/>
          </p:nvPr>
        </p:nvSpPr>
        <p:spPr/>
        <p:txBody>
          <a:bodyPr/>
          <a:lstStyle/>
          <a:p>
            <a:r>
              <a:rPr lang="en-US" noProof="0" dirty="0"/>
              <a:t>Add a footer </a:t>
            </a:r>
          </a:p>
        </p:txBody>
      </p:sp>
      <p:sp>
        <p:nvSpPr>
          <p:cNvPr id="4" name="Slide Number Placeholder 3"/>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3990140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265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t="88509"/>
          <a:stretch>
            <a:fillRect/>
          </a:stretch>
        </p:blipFill>
        <p:spPr bwMode="auto">
          <a:xfrm>
            <a:off x="1" y="6692900"/>
            <a:ext cx="12192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1" cy="1143000"/>
          </a:xfrm>
          <a:prstGeom prst="rect">
            <a:avLst/>
          </a:prstGeom>
        </p:spPr>
        <p:txBody>
          <a:bodyPr anchor="b"/>
          <a:lstStyle>
            <a:lvl1pPr algn="l">
              <a:lnSpc>
                <a:spcPts val="3000"/>
              </a:lnSpc>
              <a:defRPr sz="2800" b="1" baseline="0">
                <a:solidFill>
                  <a:srgbClr val="D9531E"/>
                </a:solidFill>
                <a:effectLst/>
                <a:latin typeface="Calibri" pitchFamily="34" charset="0"/>
              </a:defRPr>
            </a:lvl1pPr>
          </a:lstStyle>
          <a:p>
            <a:r>
              <a:rPr lang="en-US"/>
              <a:t>Click to edit Master title style</a:t>
            </a:r>
            <a:endParaRPr lang="en-US" dirty="0"/>
          </a:p>
        </p:txBody>
      </p:sp>
      <p:sp>
        <p:nvSpPr>
          <p:cNvPr id="7" name="Text Placeholder 7"/>
          <p:cNvSpPr>
            <a:spLocks noGrp="1"/>
          </p:cNvSpPr>
          <p:nvPr>
            <p:ph type="body" sz="quarter" idx="10"/>
          </p:nvPr>
        </p:nvSpPr>
        <p:spPr>
          <a:xfrm>
            <a:off x="609600" y="1545167"/>
            <a:ext cx="10972801" cy="4455584"/>
          </a:xfrm>
          <a:prstGeom prst="rect">
            <a:avLst/>
          </a:prstGeom>
        </p:spPr>
        <p:txBody>
          <a:bodyPr/>
          <a:lstStyle>
            <a:lvl1pPr marL="342900" indent="-342900">
              <a:buClr>
                <a:srgbClr val="E25423"/>
              </a:buClr>
              <a:buFont typeface="Wingdings" panose="05000000000000000000" pitchFamily="2" charset="2"/>
              <a:buChar char="§"/>
              <a:defRPr sz="2000">
                <a:solidFill>
                  <a:schemeClr val="accent4">
                    <a:lumMod val="75000"/>
                  </a:schemeClr>
                </a:solidFill>
              </a:defRPr>
            </a:lvl1pPr>
            <a:lvl2pPr>
              <a:buClr>
                <a:srgbClr val="8D8B00"/>
              </a:buClr>
              <a:defRPr sz="2000">
                <a:solidFill>
                  <a:schemeClr val="accent4">
                    <a:lumMod val="75000"/>
                  </a:schemeClr>
                </a:solidFill>
              </a:defRPr>
            </a:lvl2pPr>
            <a:lvl3pPr>
              <a:buClr>
                <a:srgbClr val="006A71"/>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
        <p:nvSpPr>
          <p:cNvPr id="5" name="Slide Number Placeholder 2"/>
          <p:cNvSpPr>
            <a:spLocks noGrp="1"/>
          </p:cNvSpPr>
          <p:nvPr>
            <p:ph type="sldNum" sz="quarter" idx="11"/>
          </p:nvPr>
        </p:nvSpPr>
        <p:spPr>
          <a:xfrm>
            <a:off x="9448800" y="6380163"/>
            <a:ext cx="2743200" cy="366712"/>
          </a:xfrm>
        </p:spPr>
        <p:txBody>
          <a:bodyPr/>
          <a:lstStyle>
            <a:lvl1pPr defTabSz="457200">
              <a:defRPr>
                <a:solidFill>
                  <a:srgbClr val="000000"/>
                </a:solidFill>
                <a:latin typeface="Arial" panose="020B0604020202020204" pitchFamily="34" charset="0"/>
              </a:defRPr>
            </a:lvl1pPr>
          </a:lstStyle>
          <a:p>
            <a:pPr>
              <a:defRPr/>
            </a:pPr>
            <a:fld id="{9B3E492B-4EEB-4D92-8B22-F6645C18C678}" type="slidenum">
              <a:rPr lang="en-US"/>
              <a:pPr>
                <a:defRPr/>
              </a:pPr>
              <a:t>‹#›</a:t>
            </a:fld>
            <a:endParaRPr lang="en-US"/>
          </a:p>
        </p:txBody>
      </p:sp>
    </p:spTree>
    <p:extLst>
      <p:ext uri="{BB962C8B-B14F-4D97-AF65-F5344CB8AC3E}">
        <p14:creationId xmlns:p14="http://schemas.microsoft.com/office/powerpoint/2010/main" val="18132059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Second Option">
    <p:bg bwMode="grayWhite">
      <p:bgPr>
        <a:gradFill flip="none" rotWithShape="1">
          <a:gsLst>
            <a:gs pos="0">
              <a:schemeClr val="tx2">
                <a:lumMod val="50000"/>
              </a:schemeClr>
            </a:gs>
            <a:gs pos="34000">
              <a:schemeClr val="tx2"/>
            </a:gs>
            <a:gs pos="66000">
              <a:schemeClr val="tx2">
                <a:lumMod val="75000"/>
              </a:schemeClr>
            </a:gs>
            <a:gs pos="97000">
              <a:schemeClr val="tx2">
                <a:lumMod val="50000"/>
              </a:schemeClr>
            </a:gs>
          </a:gsLst>
          <a:lin ang="2700000" scaled="1"/>
          <a:tileRect/>
        </a:gradFill>
        <a:effectLst/>
      </p:bgPr>
    </p:bg>
    <p:spTree>
      <p:nvGrpSpPr>
        <p:cNvPr id="1" name=""/>
        <p:cNvGrpSpPr/>
        <p:nvPr/>
      </p:nvGrpSpPr>
      <p:grpSpPr>
        <a:xfrm>
          <a:off x="0" y="0"/>
          <a:ext cx="0" cy="0"/>
          <a:chOff x="0" y="0"/>
          <a:chExt cx="0" cy="0"/>
        </a:xfrm>
      </p:grpSpPr>
      <p:sp>
        <p:nvSpPr>
          <p:cNvPr id="10" name="L-Shape 9">
            <a:extLst>
              <a:ext uri="{FF2B5EF4-FFF2-40B4-BE49-F238E27FC236}">
                <a16:creationId xmlns:a16="http://schemas.microsoft.com/office/drawing/2014/main" id="{13412040-642F-40C5-8AB5-C0E8D41B481B}"/>
              </a:ext>
            </a:extLst>
          </p:cNvPr>
          <p:cNvSpPr/>
          <p:nvPr userDrawn="1"/>
        </p:nvSpPr>
        <p:spPr>
          <a:xfrm flipV="1">
            <a:off x="870090" y="709300"/>
            <a:ext cx="2772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9" name="Rectangle 8" title="Side bar">
            <a:extLst>
              <a:ext uri="{FF2B5EF4-FFF2-40B4-BE49-F238E27FC236}">
                <a16:creationId xmlns:a16="http://schemas.microsoft.com/office/drawing/2014/main" id="{BADD331D-DA8D-4D47-A2BB-F4875FDB16A4}"/>
              </a:ext>
            </a:extLst>
          </p:cNvPr>
          <p:cNvSpPr/>
          <p:nvPr userDrawn="1"/>
        </p:nvSpPr>
        <p:spPr>
          <a:xfrm rot="5400000">
            <a:off x="5791174" y="457175"/>
            <a:ext cx="609651"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397977" y="1151796"/>
            <a:ext cx="9504485" cy="3007447"/>
          </a:xfrm>
        </p:spPr>
        <p:txBody>
          <a:bodyPr anchor="ctr" anchorCtr="0">
            <a:noAutofit/>
          </a:bodyPr>
          <a:lstStyle>
            <a:lvl1pPr algn="ctr">
              <a:defRPr sz="6600" cap="none" baseline="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1397977" y="4897053"/>
            <a:ext cx="9504485" cy="1086237"/>
          </a:xfrm>
        </p:spPr>
        <p:txBody>
          <a:bodyPr>
            <a:normAutofit/>
          </a:bodyPr>
          <a:lstStyle>
            <a:lvl1pPr marL="0" indent="0" algn="ctr">
              <a:lnSpc>
                <a:spcPct val="112000"/>
              </a:lnSpc>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bg1"/>
                </a:solidFill>
              </a:defRPr>
            </a:lvl1pPr>
          </a:lstStyle>
          <a:p>
            <a:fld id="{3B77EF04-6424-4B70-94D1-FC932CBBDD9B}" type="datetimeFigureOut">
              <a:rPr lang="en-US" noProof="0" smtClean="0"/>
              <a:pPr/>
              <a:t>3/26/21</a:t>
            </a:fld>
            <a:endParaRPr lang="en-US" noProof="0"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bg1"/>
                </a:solidFill>
              </a:defRPr>
            </a:lvl1pPr>
          </a:lstStyle>
          <a:p>
            <a:r>
              <a:rPr lang="en-US" noProof="0" dirty="0"/>
              <a:t>Add a footer </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bg1"/>
                </a:solidFill>
              </a:defRPr>
            </a:lvl1pPr>
          </a:lstStyle>
          <a:p>
            <a:fld id="{B38049E5-7B53-4E85-8972-7D6C4BCE5BB9}" type="slidenum">
              <a:rPr lang="en-US" noProof="0" smtClean="0"/>
              <a:pPr/>
              <a:t>‹#›</a:t>
            </a:fld>
            <a:endParaRPr lang="en-US" noProof="0" dirty="0"/>
          </a:p>
        </p:txBody>
      </p:sp>
      <p:sp>
        <p:nvSpPr>
          <p:cNvPr id="11" name="L-Shape 10">
            <a:extLst>
              <a:ext uri="{FF2B5EF4-FFF2-40B4-BE49-F238E27FC236}">
                <a16:creationId xmlns:a16="http://schemas.microsoft.com/office/drawing/2014/main" id="{68D376A1-CC76-4C90-B2CF-F89EA13E7942}"/>
              </a:ext>
            </a:extLst>
          </p:cNvPr>
          <p:cNvSpPr/>
          <p:nvPr userDrawn="1"/>
        </p:nvSpPr>
        <p:spPr>
          <a:xfrm rot="10800000" flipV="1">
            <a:off x="8549910" y="1820273"/>
            <a:ext cx="2772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8" name="L-Shape 7">
            <a:extLst>
              <a:ext uri="{FF2B5EF4-FFF2-40B4-BE49-F238E27FC236}">
                <a16:creationId xmlns:a16="http://schemas.microsoft.com/office/drawing/2014/main" id="{B5516E7A-AEB0-4772-8098-8B0F8B5F1126}"/>
              </a:ext>
            </a:extLst>
          </p:cNvPr>
          <p:cNvSpPr/>
          <p:nvPr userDrawn="1"/>
        </p:nvSpPr>
        <p:spPr>
          <a:xfrm flipV="1">
            <a:off x="752858" y="609652"/>
            <a:ext cx="3152309" cy="3007448"/>
          </a:xfrm>
          <a:prstGeom prst="corner">
            <a:avLst>
              <a:gd name="adj1" fmla="val 6089"/>
              <a:gd name="adj2" fmla="val 6769"/>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12" name="L-Shape 11">
            <a:extLst>
              <a:ext uri="{FF2B5EF4-FFF2-40B4-BE49-F238E27FC236}">
                <a16:creationId xmlns:a16="http://schemas.microsoft.com/office/drawing/2014/main" id="{E864F603-D3F0-4241-9005-3F6C3BD62BEF}"/>
              </a:ext>
            </a:extLst>
          </p:cNvPr>
          <p:cNvSpPr/>
          <p:nvPr userDrawn="1"/>
        </p:nvSpPr>
        <p:spPr>
          <a:xfrm flipH="1">
            <a:off x="8286317" y="1685653"/>
            <a:ext cx="3152309" cy="3007448"/>
          </a:xfrm>
          <a:prstGeom prst="corner">
            <a:avLst>
              <a:gd name="adj1" fmla="val 6089"/>
              <a:gd name="adj2" fmla="val 6442"/>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335029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601200" cy="720213"/>
          </a:xfrm>
        </p:spPr>
        <p:txBody>
          <a:bodyPr>
            <a:noAutofit/>
          </a:bodyPr>
          <a:lstStyle>
            <a:lvl1pPr>
              <a:defRPr sz="4800"/>
            </a:lvl1pPr>
          </a:lstStyle>
          <a:p>
            <a:r>
              <a:rPr lang="en-US" noProof="0"/>
              <a:t>Click To Edit Master Title Style</a:t>
            </a:r>
          </a:p>
        </p:txBody>
      </p:sp>
      <p:sp>
        <p:nvSpPr>
          <p:cNvPr id="3" name="Content Placeholder 2"/>
          <p:cNvSpPr>
            <a:spLocks noGrp="1"/>
          </p:cNvSpPr>
          <p:nvPr>
            <p:ph idx="1"/>
          </p:nvPr>
        </p:nvSpPr>
        <p:spPr>
          <a:xfrm>
            <a:off x="1371600" y="1484671"/>
            <a:ext cx="9601200" cy="438272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3B77EF04-6424-4B70-94D1-FC932CBBDD9B}" type="datetimeFigureOut">
              <a:rPr lang="en-US" noProof="0" smtClean="0"/>
              <a:t>3/26/21</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B38049E5-7B53-4E85-8972-7D6C4BCE5BB9}" type="slidenum">
              <a:rPr lang="en-US" noProof="0" smtClean="0"/>
              <a:t>‹#›</a:t>
            </a:fld>
            <a:endParaRPr lang="en-US" noProof="0" dirty="0"/>
          </a:p>
        </p:txBody>
      </p:sp>
      <p:cxnSp>
        <p:nvCxnSpPr>
          <p:cNvPr id="7" name="Straight Connector 6">
            <a:extLst>
              <a:ext uri="{FF2B5EF4-FFF2-40B4-BE49-F238E27FC236}">
                <a16:creationId xmlns:a16="http://schemas.microsoft.com/office/drawing/2014/main" id="{CBEFB83C-E1EC-41AC-BFF6-9D094E2D43C6}"/>
              </a:ext>
            </a:extLst>
          </p:cNvPr>
          <p:cNvCxnSpPr/>
          <p:nvPr userDrawn="1"/>
        </p:nvCxnSpPr>
        <p:spPr>
          <a:xfrm>
            <a:off x="1465008" y="1445344"/>
            <a:ext cx="946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94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and Picture">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C222C1B9-FA56-4CEA-AD98-25A595D942F8}"/>
              </a:ext>
            </a:extLst>
          </p:cNvPr>
          <p:cNvSpPr/>
          <p:nvPr userDrawn="1"/>
        </p:nvSpPr>
        <p:spPr bwMode="white">
          <a:xfrm>
            <a:off x="7040199" y="564425"/>
            <a:ext cx="4356000" cy="4464000"/>
          </a:xfrm>
          <a:prstGeom prst="ellipse">
            <a:avLst/>
          </a:prstGeom>
          <a:noFill/>
          <a:ln w="123825">
            <a:solidFill>
              <a:schemeClr val="accent3"/>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8" name="Rectangle 7" title="Background Shape"/>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586246" y="400665"/>
            <a:ext cx="4858460" cy="1428136"/>
          </a:xfrm>
        </p:spPr>
        <p:txBody>
          <a:bodyPr anchor="ctr" anchorCtr="0">
            <a:noAutofit/>
          </a:bodyPr>
          <a:lstStyle>
            <a:lvl1pPr algn="ctr">
              <a:lnSpc>
                <a:spcPct val="84000"/>
              </a:lnSpc>
              <a:defRPr sz="48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586246" y="2113935"/>
            <a:ext cx="4858460" cy="4247186"/>
          </a:xfrm>
        </p:spPr>
        <p:txBody>
          <a:bodyPr/>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586246" y="6443554"/>
            <a:ext cx="1324322" cy="404614"/>
          </a:xfrm>
        </p:spPr>
        <p:txBody>
          <a:bodyPr/>
          <a:lstStyle>
            <a:lvl1pPr>
              <a:defRPr>
                <a:solidFill>
                  <a:schemeClr val="bg1"/>
                </a:solidFill>
              </a:defRPr>
            </a:lvl1pPr>
          </a:lstStyle>
          <a:p>
            <a:fld id="{3B77EF04-6424-4B70-94D1-FC932CBBDD9B}" type="datetimeFigureOut">
              <a:rPr lang="en-US" noProof="0" smtClean="0"/>
              <a:pPr/>
              <a:t>3/26/21</a:t>
            </a:fld>
            <a:endParaRPr lang="en-US" noProof="0" dirty="0"/>
          </a:p>
        </p:txBody>
      </p:sp>
      <p:sp>
        <p:nvSpPr>
          <p:cNvPr id="6" name="Footer Placeholder 5"/>
          <p:cNvSpPr>
            <a:spLocks noGrp="1"/>
          </p:cNvSpPr>
          <p:nvPr>
            <p:ph type="ftr" sz="quarter" idx="11"/>
          </p:nvPr>
        </p:nvSpPr>
        <p:spPr>
          <a:xfrm>
            <a:off x="2825377" y="6453386"/>
            <a:ext cx="2619329"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10187939" y="6453386"/>
            <a:ext cx="1596292"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icture Placeholder 12">
            <a:extLst>
              <a:ext uri="{FF2B5EF4-FFF2-40B4-BE49-F238E27FC236}">
                <a16:creationId xmlns:a16="http://schemas.microsoft.com/office/drawing/2014/main" id="{9786B981-6A78-425B-97A2-BA24E40DB7AD}"/>
              </a:ext>
            </a:extLst>
          </p:cNvPr>
          <p:cNvSpPr>
            <a:spLocks noGrp="1"/>
          </p:cNvSpPr>
          <p:nvPr>
            <p:ph type="pic" sz="quarter" idx="13"/>
          </p:nvPr>
        </p:nvSpPr>
        <p:spPr>
          <a:xfrm>
            <a:off x="7145761" y="670570"/>
            <a:ext cx="4151312" cy="4248000"/>
          </a:xfrm>
          <a:prstGeom prst="ellipse">
            <a:avLst/>
          </a:prstGeom>
          <a:ln w="38100">
            <a:solidFill>
              <a:schemeClr val="bg2"/>
            </a:solidFill>
          </a:ln>
          <a:effectLst>
            <a:innerShdw blurRad="114300">
              <a:prstClr val="black"/>
            </a:innerShdw>
          </a:effectLst>
        </p:spPr>
        <p:txBody>
          <a:bodyPr anchor="ctr" anchorCtr="0"/>
          <a:lstStyle>
            <a:lvl1pPr>
              <a:defRPr>
                <a:solidFill>
                  <a:schemeClr val="bg1"/>
                </a:solidFill>
              </a:defRPr>
            </a:lvl1pPr>
          </a:lstStyle>
          <a:p>
            <a:r>
              <a:rPr lang="en-US" noProof="0"/>
              <a:t>Click icon to add picture</a:t>
            </a:r>
            <a:endParaRPr lang="en-US" noProof="0" dirty="0"/>
          </a:p>
        </p:txBody>
      </p:sp>
      <p:sp>
        <p:nvSpPr>
          <p:cNvPr id="17" name="Content Placeholder 15">
            <a:extLst>
              <a:ext uri="{FF2B5EF4-FFF2-40B4-BE49-F238E27FC236}">
                <a16:creationId xmlns:a16="http://schemas.microsoft.com/office/drawing/2014/main" id="{A21C7D74-31FD-4638-819B-6F7351A1770B}"/>
              </a:ext>
            </a:extLst>
          </p:cNvPr>
          <p:cNvSpPr>
            <a:spLocks noGrp="1"/>
          </p:cNvSpPr>
          <p:nvPr>
            <p:ph sz="quarter" idx="15"/>
          </p:nvPr>
        </p:nvSpPr>
        <p:spPr>
          <a:xfrm>
            <a:off x="6747294" y="5188236"/>
            <a:ext cx="4858459" cy="1126906"/>
          </a:xfrm>
          <a:solidFill>
            <a:schemeClr val="bg2"/>
          </a:solidFill>
          <a:ln>
            <a:noFill/>
          </a:ln>
          <a:effectLst>
            <a:innerShdw blurRad="114300">
              <a:prstClr val="black"/>
            </a:innerShdw>
          </a:effectLst>
        </p:spPr>
        <p:txBody>
          <a:bodyPr anchor="ctr" anchorCtr="0"/>
          <a:lstStyle>
            <a:lvl1pPr marL="0" indent="0" algn="ctr">
              <a:buNone/>
              <a:defRPr sz="1800">
                <a:solidFill>
                  <a:schemeClr val="tx2">
                    <a:lumMod val="50000"/>
                  </a:schemeClr>
                </a:solidFill>
              </a:defRPr>
            </a:lvl1pPr>
            <a:lvl2pPr marL="530352" indent="0" algn="ctr">
              <a:buNone/>
              <a:defRPr sz="1800">
                <a:solidFill>
                  <a:schemeClr val="tx2">
                    <a:lumMod val="50000"/>
                  </a:schemeClr>
                </a:solidFill>
              </a:defRPr>
            </a:lvl2pPr>
            <a:lvl3pPr marL="987552" indent="0" algn="ctr">
              <a:buNone/>
              <a:defRPr sz="1600">
                <a:solidFill>
                  <a:schemeClr val="tx2">
                    <a:lumMod val="50000"/>
                  </a:schemeClr>
                </a:solidFill>
              </a:defRPr>
            </a:lvl3pPr>
            <a:lvl4pPr marL="1444752" indent="0" algn="ctr">
              <a:buNone/>
              <a:defRPr sz="1600">
                <a:solidFill>
                  <a:schemeClr val="tx2">
                    <a:lumMod val="50000"/>
                  </a:schemeClr>
                </a:solidFill>
              </a:defRPr>
            </a:lvl4pPr>
            <a:lvl5pPr marL="1901952" indent="0" algn="ctr">
              <a:buNone/>
              <a:defRPr sz="1400">
                <a:solidFill>
                  <a:schemeClr val="tx2">
                    <a:lumMod val="50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L-Shape 20">
            <a:extLst>
              <a:ext uri="{FF2B5EF4-FFF2-40B4-BE49-F238E27FC236}">
                <a16:creationId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3" name="L-Shape 22">
            <a:extLst>
              <a:ext uri="{FF2B5EF4-FFF2-40B4-BE49-F238E27FC236}">
                <a16:creationId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4" name="L-Shape 23">
            <a:extLst>
              <a:ext uri="{FF2B5EF4-FFF2-40B4-BE49-F238E27FC236}">
                <a16:creationId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5" name="L-Shape 24">
            <a:extLst>
              <a:ext uri="{FF2B5EF4-FFF2-40B4-BE49-F238E27FC236}">
                <a16:creationId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844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8" name="Rectangle 7" title="Background Shape"/>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586246" y="400665"/>
            <a:ext cx="4858460" cy="1428136"/>
          </a:xfrm>
        </p:spPr>
        <p:txBody>
          <a:bodyPr anchor="ctr" anchorCtr="0">
            <a:noAutofit/>
          </a:bodyPr>
          <a:lstStyle>
            <a:lvl1pPr algn="ctr">
              <a:lnSpc>
                <a:spcPct val="84000"/>
              </a:lnSpc>
              <a:defRPr sz="48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586246" y="2113935"/>
            <a:ext cx="4858460" cy="4247186"/>
          </a:xfrm>
        </p:spPr>
        <p:txBody>
          <a:bodyPr/>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586246" y="6443554"/>
            <a:ext cx="1324322" cy="404614"/>
          </a:xfrm>
        </p:spPr>
        <p:txBody>
          <a:bodyPr/>
          <a:lstStyle>
            <a:lvl1pPr>
              <a:defRPr>
                <a:solidFill>
                  <a:schemeClr val="bg1"/>
                </a:solidFill>
              </a:defRPr>
            </a:lvl1pPr>
          </a:lstStyle>
          <a:p>
            <a:fld id="{3B77EF04-6424-4B70-94D1-FC932CBBDD9B}" type="datetimeFigureOut">
              <a:rPr lang="en-US" noProof="0" smtClean="0"/>
              <a:pPr/>
              <a:t>3/26/21</a:t>
            </a:fld>
            <a:endParaRPr lang="en-US" noProof="0" dirty="0"/>
          </a:p>
        </p:txBody>
      </p:sp>
      <p:sp>
        <p:nvSpPr>
          <p:cNvPr id="6" name="Footer Placeholder 5"/>
          <p:cNvSpPr>
            <a:spLocks noGrp="1"/>
          </p:cNvSpPr>
          <p:nvPr>
            <p:ph type="ftr" sz="quarter" idx="11"/>
          </p:nvPr>
        </p:nvSpPr>
        <p:spPr>
          <a:xfrm>
            <a:off x="2825377" y="6453386"/>
            <a:ext cx="2619329"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10187939" y="6453386"/>
            <a:ext cx="1596292"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L-Shape 20">
            <a:extLst>
              <a:ext uri="{FF2B5EF4-FFF2-40B4-BE49-F238E27FC236}">
                <a16:creationId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3" name="L-Shape 22">
            <a:extLst>
              <a:ext uri="{FF2B5EF4-FFF2-40B4-BE49-F238E27FC236}">
                <a16:creationId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4" name="L-Shape 23">
            <a:extLst>
              <a:ext uri="{FF2B5EF4-FFF2-40B4-BE49-F238E27FC236}">
                <a16:creationId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5" name="L-Shape 24">
            <a:extLst>
              <a:ext uri="{FF2B5EF4-FFF2-40B4-BE49-F238E27FC236}">
                <a16:creationId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18" name="Content Placeholder 2">
            <a:extLst>
              <a:ext uri="{FF2B5EF4-FFF2-40B4-BE49-F238E27FC236}">
                <a16:creationId xmlns:a16="http://schemas.microsoft.com/office/drawing/2014/main" id="{ED439475-E625-4449-B42E-8F291D64A3C7}"/>
              </a:ext>
            </a:extLst>
          </p:cNvPr>
          <p:cNvSpPr>
            <a:spLocks noGrp="1"/>
          </p:cNvSpPr>
          <p:nvPr>
            <p:ph idx="1"/>
          </p:nvPr>
        </p:nvSpPr>
        <p:spPr>
          <a:xfrm>
            <a:off x="6695360" y="518474"/>
            <a:ext cx="4910394" cy="5759777"/>
          </a:xfrm>
          <a:solidFill>
            <a:schemeClr val="bg2"/>
          </a:solidFill>
          <a:ln>
            <a:noFill/>
          </a:ln>
          <a:effectLst>
            <a:innerShdw blurRad="114300">
              <a:prstClr val="black"/>
            </a:innerShdw>
          </a:effectLst>
        </p:spPr>
        <p:txBody>
          <a:bodyPr vert="horz" lIns="91440" tIns="45720" rIns="91440" bIns="45720" rtlCol="0" anchor="ctr" anchorCtr="0">
            <a:noAutofit/>
          </a:bodyPr>
          <a:lstStyle>
            <a:lvl1pPr>
              <a:defRPr lang="en-US" sz="1800">
                <a:solidFill>
                  <a:schemeClr val="tx2">
                    <a:lumMod val="50000"/>
                  </a:schemeClr>
                </a:solidFill>
              </a:defRPr>
            </a:lvl1pPr>
            <a:lvl2pPr>
              <a:defRPr lang="en-US" sz="1800">
                <a:solidFill>
                  <a:schemeClr val="tx2">
                    <a:lumMod val="50000"/>
                  </a:schemeClr>
                </a:solidFill>
              </a:defRPr>
            </a:lvl2pPr>
            <a:lvl3pPr>
              <a:defRPr lang="en-US" sz="1600">
                <a:solidFill>
                  <a:schemeClr val="tx2">
                    <a:lumMod val="50000"/>
                  </a:schemeClr>
                </a:solidFill>
              </a:defRPr>
            </a:lvl3pPr>
            <a:lvl4pPr>
              <a:defRPr lang="en-US" sz="1600">
                <a:solidFill>
                  <a:schemeClr val="tx2">
                    <a:lumMod val="50000"/>
                  </a:schemeClr>
                </a:solidFill>
              </a:defRPr>
            </a:lvl4pPr>
            <a:lvl5pPr>
              <a:defRPr lang="en-US" sz="1400">
                <a:solidFill>
                  <a:schemeClr val="tx2">
                    <a:lumMod val="50000"/>
                  </a:schemeClr>
                </a:solidFill>
              </a:defRPr>
            </a:lvl5pPr>
          </a:lstStyle>
          <a:p>
            <a:pPr marL="0" lvl="0" indent="0" algn="ctr">
              <a:buNone/>
            </a:pPr>
            <a:r>
              <a:rPr lang="en-US" noProof="0"/>
              <a:t>Click to edit Master text styles</a:t>
            </a:r>
          </a:p>
          <a:p>
            <a:pPr marL="0" lvl="1" indent="0" algn="ctr">
              <a:buNone/>
            </a:pPr>
            <a:r>
              <a:rPr lang="en-US" noProof="0"/>
              <a:t>Second level</a:t>
            </a:r>
          </a:p>
          <a:p>
            <a:pPr marL="0" lvl="2" indent="0" algn="ctr">
              <a:buNone/>
            </a:pPr>
            <a:r>
              <a:rPr lang="en-US" noProof="0"/>
              <a:t>Third level</a:t>
            </a:r>
          </a:p>
          <a:p>
            <a:pPr marL="0" lvl="3" indent="0" algn="ctr">
              <a:buNone/>
            </a:pPr>
            <a:r>
              <a:rPr lang="en-US" noProof="0"/>
              <a:t>Fourth level</a:t>
            </a:r>
          </a:p>
          <a:p>
            <a:pPr marL="0" lvl="4" indent="0" algn="ctr">
              <a:buNone/>
            </a:pPr>
            <a:r>
              <a:rPr lang="en-US" noProof="0"/>
              <a:t>Fifth level</a:t>
            </a:r>
          </a:p>
        </p:txBody>
      </p:sp>
    </p:spTree>
    <p:extLst>
      <p:ext uri="{BB962C8B-B14F-4D97-AF65-F5344CB8AC3E}">
        <p14:creationId xmlns:p14="http://schemas.microsoft.com/office/powerpoint/2010/main" val="168660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 TItle, and Caption">
    <p:spTree>
      <p:nvGrpSpPr>
        <p:cNvPr id="1" name=""/>
        <p:cNvGrpSpPr/>
        <p:nvPr/>
      </p:nvGrpSpPr>
      <p:grpSpPr>
        <a:xfrm>
          <a:off x="0" y="0"/>
          <a:ext cx="0" cy="0"/>
          <a:chOff x="0" y="0"/>
          <a:chExt cx="0" cy="0"/>
        </a:xfrm>
      </p:grpSpPr>
      <p:sp>
        <p:nvSpPr>
          <p:cNvPr id="8" name="Rectangle 7" title="Background Shape"/>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F430D42-50DC-4502-A3E8-251FE7F0809D}"/>
              </a:ext>
            </a:extLst>
          </p:cNvPr>
          <p:cNvSpPr/>
          <p:nvPr userDrawn="1"/>
        </p:nvSpPr>
        <p:spPr>
          <a:xfrm>
            <a:off x="507591" y="5289755"/>
            <a:ext cx="5270049" cy="101272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accent3"/>
              </a:solidFill>
            </a:endParaRPr>
          </a:p>
        </p:txBody>
      </p:sp>
      <p:sp>
        <p:nvSpPr>
          <p:cNvPr id="11" name="Rectangle: Diagonal Corners Snipped 10">
            <a:extLst>
              <a:ext uri="{FF2B5EF4-FFF2-40B4-BE49-F238E27FC236}">
                <a16:creationId xmlns:a16="http://schemas.microsoft.com/office/drawing/2014/main" id="{836AFDEB-3C72-49E0-9B45-DC9EFBA6587F}"/>
              </a:ext>
            </a:extLst>
          </p:cNvPr>
          <p:cNvSpPr/>
          <p:nvPr userDrawn="1"/>
        </p:nvSpPr>
        <p:spPr bwMode="white">
          <a:xfrm>
            <a:off x="507591" y="409286"/>
            <a:ext cx="5270049" cy="4732985"/>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6930776" y="477366"/>
            <a:ext cx="4644000" cy="1341602"/>
          </a:xfrm>
        </p:spPr>
        <p:txBody>
          <a:bodyPr anchor="ctr" anchorCtr="0">
            <a:normAutofit/>
          </a:bodyPr>
          <a:lstStyle>
            <a:lvl1pPr algn="ctr">
              <a:lnSpc>
                <a:spcPct val="84000"/>
              </a:lnSpc>
              <a:defRPr sz="48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6930775" y="1966451"/>
            <a:ext cx="4644001" cy="4388615"/>
          </a:xfrm>
        </p:spPr>
        <p:txBody>
          <a:bodyPr/>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507591" y="6453386"/>
            <a:ext cx="1204572" cy="404614"/>
          </a:xfrm>
        </p:spPr>
        <p:txBody>
          <a:bodyPr/>
          <a:lstStyle>
            <a:lvl1pPr>
              <a:defRPr>
                <a:solidFill>
                  <a:schemeClr val="bg1"/>
                </a:solidFill>
              </a:defRPr>
            </a:lvl1pPr>
          </a:lstStyle>
          <a:p>
            <a:fld id="{3B77EF04-6424-4B70-94D1-FC932CBBDD9B}" type="datetimeFigureOut">
              <a:rPr lang="en-US" noProof="0" smtClean="0"/>
              <a:pPr/>
              <a:t>3/26/21</a:t>
            </a:fld>
            <a:endParaRPr lang="en-US" noProof="0" dirty="0"/>
          </a:p>
        </p:txBody>
      </p:sp>
      <p:sp>
        <p:nvSpPr>
          <p:cNvPr id="6" name="Footer Placeholder 5"/>
          <p:cNvSpPr>
            <a:spLocks noGrp="1"/>
          </p:cNvSpPr>
          <p:nvPr>
            <p:ph type="ftr" sz="quarter" idx="11"/>
          </p:nvPr>
        </p:nvSpPr>
        <p:spPr>
          <a:xfrm>
            <a:off x="3403965" y="6453386"/>
            <a:ext cx="2373675"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13" name="L-Shape 12">
            <a:extLst>
              <a:ext uri="{FF2B5EF4-FFF2-40B4-BE49-F238E27FC236}">
                <a16:creationId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10" name="Picture Placeholder 9">
            <a:extLst>
              <a:ext uri="{FF2B5EF4-FFF2-40B4-BE49-F238E27FC236}">
                <a16:creationId xmlns:a16="http://schemas.microsoft.com/office/drawing/2014/main" id="{3BDA3A4D-2561-4EEB-8787-E1A652565755}"/>
              </a:ext>
            </a:extLst>
          </p:cNvPr>
          <p:cNvSpPr>
            <a:spLocks noGrp="1"/>
          </p:cNvSpPr>
          <p:nvPr>
            <p:ph type="pic" sz="quarter" idx="13"/>
          </p:nvPr>
        </p:nvSpPr>
        <p:spPr>
          <a:xfrm>
            <a:off x="806245" y="668595"/>
            <a:ext cx="4646651" cy="4198373"/>
          </a:xfrm>
          <a:prstGeom prst="snip2DiagRect">
            <a:avLst>
              <a:gd name="adj1" fmla="val 0"/>
              <a:gd name="adj2" fmla="val 10300"/>
            </a:avLst>
          </a:prstGeom>
          <a:ln w="38100">
            <a:solidFill>
              <a:schemeClr val="bg1"/>
            </a:solidFill>
          </a:ln>
          <a:effectLst>
            <a:innerShdw blurRad="114300">
              <a:prstClr val="black"/>
            </a:innerShdw>
          </a:effectLst>
        </p:spPr>
        <p:txBody>
          <a:bodyPr/>
          <a:lstStyle>
            <a:lvl1pPr>
              <a:defRPr>
                <a:solidFill>
                  <a:schemeClr val="bg1"/>
                </a:solidFill>
              </a:defRPr>
            </a:lvl1pPr>
          </a:lstStyle>
          <a:p>
            <a:r>
              <a:rPr lang="en-US" noProof="0"/>
              <a:t>Click icon to add picture</a:t>
            </a:r>
            <a:endParaRPr lang="en-US" noProof="0" dirty="0"/>
          </a:p>
        </p:txBody>
      </p:sp>
      <p:sp>
        <p:nvSpPr>
          <p:cNvPr id="16" name="Text Placeholder 15">
            <a:extLst>
              <a:ext uri="{FF2B5EF4-FFF2-40B4-BE49-F238E27FC236}">
                <a16:creationId xmlns:a16="http://schemas.microsoft.com/office/drawing/2014/main" id="{FBB32A6B-92AA-4208-9120-FFC166CE751C}"/>
              </a:ext>
            </a:extLst>
          </p:cNvPr>
          <p:cNvSpPr>
            <a:spLocks noGrp="1"/>
          </p:cNvSpPr>
          <p:nvPr>
            <p:ph type="body" sz="quarter" idx="14"/>
          </p:nvPr>
        </p:nvSpPr>
        <p:spPr>
          <a:xfrm>
            <a:off x="570275" y="5352418"/>
            <a:ext cx="5148000" cy="900000"/>
          </a:xfrm>
          <a:solidFill>
            <a:schemeClr val="bg2"/>
          </a:solidFill>
          <a:effectLst>
            <a:innerShdw blurRad="114300">
              <a:prstClr val="black">
                <a:alpha val="34000"/>
              </a:prstClr>
            </a:innerShdw>
          </a:effectLst>
        </p:spPr>
        <p:txBody>
          <a:bodyPr anchor="ctr" anchorCtr="0"/>
          <a:lstStyle>
            <a:lvl1pPr marL="0" indent="0" algn="ctr">
              <a:buFont typeface="Arial" panose="020B0604020202020204" pitchFamily="34" charset="0"/>
              <a:buNone/>
              <a:defRPr sz="1800">
                <a:solidFill>
                  <a:schemeClr val="accent3"/>
                </a:solidFill>
              </a:defRPr>
            </a:lvl1pPr>
            <a:lvl2pPr marL="530352" indent="0" algn="ctr">
              <a:buFont typeface="Arial" panose="020B0604020202020204" pitchFamily="34" charset="0"/>
              <a:buNone/>
              <a:defRPr sz="1800">
                <a:solidFill>
                  <a:schemeClr val="accent3"/>
                </a:solidFill>
              </a:defRPr>
            </a:lvl2pPr>
            <a:lvl3pPr marL="987552" indent="0" algn="ctr">
              <a:buFont typeface="Arial" panose="020B0604020202020204" pitchFamily="34" charset="0"/>
              <a:buNone/>
              <a:defRPr sz="1600">
                <a:solidFill>
                  <a:schemeClr val="accent3"/>
                </a:solidFill>
              </a:defRPr>
            </a:lvl3pPr>
            <a:lvl4pPr marL="1444752" indent="0" algn="ctr">
              <a:buFont typeface="Arial" panose="020B0604020202020204" pitchFamily="34" charset="0"/>
              <a:buNone/>
              <a:defRPr sz="1600">
                <a:solidFill>
                  <a:schemeClr val="accent3"/>
                </a:solidFill>
              </a:defRPr>
            </a:lvl4pPr>
            <a:lvl5pPr marL="1901952" indent="0" algn="ctr">
              <a:buFont typeface="Arial" panose="020B0604020202020204" pitchFamily="34" charset="0"/>
              <a:buNone/>
              <a:defRPr sz="1400">
                <a:solidFill>
                  <a:schemeClr val="accent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L-Shape 19">
            <a:extLst>
              <a:ext uri="{FF2B5EF4-FFF2-40B4-BE49-F238E27FC236}">
                <a16:creationId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21" name="L-Shape 20">
            <a:extLst>
              <a:ext uri="{FF2B5EF4-FFF2-40B4-BE49-F238E27FC236}">
                <a16:creationId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cxnSp>
        <p:nvCxnSpPr>
          <p:cNvPr id="23" name="Straight Connector 22">
            <a:extLst>
              <a:ext uri="{FF2B5EF4-FFF2-40B4-BE49-F238E27FC236}">
                <a16:creationId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2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Diagonal Corners Snipped 10">
            <a:extLst>
              <a:ext uri="{FF2B5EF4-FFF2-40B4-BE49-F238E27FC236}">
                <a16:creationId xmlns:a16="http://schemas.microsoft.com/office/drawing/2014/main" id="{836AFDEB-3C72-49E0-9B45-DC9EFBA6587F}"/>
              </a:ext>
            </a:extLst>
          </p:cNvPr>
          <p:cNvSpPr/>
          <p:nvPr userDrawn="1"/>
        </p:nvSpPr>
        <p:spPr bwMode="white">
          <a:xfrm>
            <a:off x="507591" y="409286"/>
            <a:ext cx="5270049"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6930776" y="477366"/>
            <a:ext cx="4644000" cy="1341602"/>
          </a:xfrm>
        </p:spPr>
        <p:txBody>
          <a:bodyPr anchor="ctr" anchorCtr="0">
            <a:normAutofit/>
          </a:bodyPr>
          <a:lstStyle>
            <a:lvl1pPr algn="ctr">
              <a:lnSpc>
                <a:spcPct val="84000"/>
              </a:lnSpc>
              <a:defRPr sz="48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6930775" y="1966451"/>
            <a:ext cx="4644001" cy="4388615"/>
          </a:xfrm>
        </p:spPr>
        <p:txBody>
          <a:bodyPr/>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507591" y="6453386"/>
            <a:ext cx="1204572" cy="404614"/>
          </a:xfrm>
        </p:spPr>
        <p:txBody>
          <a:bodyPr/>
          <a:lstStyle>
            <a:lvl1pPr>
              <a:defRPr>
                <a:solidFill>
                  <a:schemeClr val="bg1"/>
                </a:solidFill>
              </a:defRPr>
            </a:lvl1pPr>
          </a:lstStyle>
          <a:p>
            <a:fld id="{3B77EF04-6424-4B70-94D1-FC932CBBDD9B}" type="datetimeFigureOut">
              <a:rPr lang="en-US" noProof="0" smtClean="0"/>
              <a:pPr/>
              <a:t>3/26/21</a:t>
            </a:fld>
            <a:endParaRPr lang="en-US" noProof="0" dirty="0"/>
          </a:p>
        </p:txBody>
      </p:sp>
      <p:sp>
        <p:nvSpPr>
          <p:cNvPr id="6" name="Footer Placeholder 5"/>
          <p:cNvSpPr>
            <a:spLocks noGrp="1"/>
          </p:cNvSpPr>
          <p:nvPr>
            <p:ph type="ftr" sz="quarter" idx="11"/>
          </p:nvPr>
        </p:nvSpPr>
        <p:spPr>
          <a:xfrm>
            <a:off x="3403965" y="6453386"/>
            <a:ext cx="2373675"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13" name="L-Shape 12">
            <a:extLst>
              <a:ext uri="{FF2B5EF4-FFF2-40B4-BE49-F238E27FC236}">
                <a16:creationId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19" name="Picture Placeholder 18">
            <a:extLst>
              <a:ext uri="{FF2B5EF4-FFF2-40B4-BE49-F238E27FC236}">
                <a16:creationId xmlns:a16="http://schemas.microsoft.com/office/drawing/2014/main" id="{D57F3340-8A42-40F0-BF5B-EEF6E3E88E6E}"/>
              </a:ext>
            </a:extLst>
          </p:cNvPr>
          <p:cNvSpPr>
            <a:spLocks noGrp="1"/>
          </p:cNvSpPr>
          <p:nvPr>
            <p:ph type="pic" idx="1"/>
          </p:nvPr>
        </p:nvSpPr>
        <p:spPr>
          <a:xfrm>
            <a:off x="806246" y="668595"/>
            <a:ext cx="4646651" cy="5383413"/>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ln w="57150">
            <a:solidFill>
              <a:schemeClr val="bg1"/>
            </a:solidFill>
          </a:ln>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0" name="L-Shape 19">
            <a:extLst>
              <a:ext uri="{FF2B5EF4-FFF2-40B4-BE49-F238E27FC236}">
                <a16:creationId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21" name="L-Shape 20">
            <a:extLst>
              <a:ext uri="{FF2B5EF4-FFF2-40B4-BE49-F238E27FC236}">
                <a16:creationId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cxnSp>
        <p:nvCxnSpPr>
          <p:cNvPr id="23" name="Straight Connector 22">
            <a:extLst>
              <a:ext uri="{FF2B5EF4-FFF2-40B4-BE49-F238E27FC236}">
                <a16:creationId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78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blackWhite">
      <p:bgPr>
        <a:gradFill flip="none" rotWithShape="1">
          <a:gsLst>
            <a:gs pos="0">
              <a:schemeClr val="bg2">
                <a:lumMod val="50000"/>
              </a:schemeClr>
            </a:gs>
            <a:gs pos="33000">
              <a:schemeClr val="bg2"/>
            </a:gs>
            <a:gs pos="66000">
              <a:schemeClr val="bg2">
                <a:lumMod val="75000"/>
              </a:schemeClr>
            </a:gs>
            <a:gs pos="97000">
              <a:schemeClr val="bg2">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5025" y="1301360"/>
            <a:ext cx="9612971" cy="2852737"/>
          </a:xfrm>
        </p:spPr>
        <p:txBody>
          <a:bodyPr anchor="b">
            <a:normAutofit/>
          </a:bodyPr>
          <a:lstStyle>
            <a:lvl1pPr algn="r">
              <a:defRPr sz="7200" cap="none" baseline="0">
                <a:solidFill>
                  <a:schemeClr val="tx1"/>
                </a:solidFill>
              </a:defRPr>
            </a:lvl1pPr>
          </a:lstStyle>
          <a:p>
            <a:r>
              <a:rPr lang="en-US" noProof="0"/>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B77EF04-6424-4B70-94D1-FC932CBBDD9B}" type="datetimeFigureOut">
              <a:rPr lang="en-US" noProof="0" smtClean="0"/>
              <a:t>3/26/21</a:t>
            </a:fld>
            <a:endParaRPr lang="en-US" noProof="0"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L-Shape 8">
            <a:extLst>
              <a:ext uri="{FF2B5EF4-FFF2-40B4-BE49-F238E27FC236}">
                <a16:creationId xmlns:a16="http://schemas.microsoft.com/office/drawing/2014/main" id="{BF5B4C6D-2825-4690-8D32-39CBF5E0F7E6}"/>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8" name="L-Shape 7">
            <a:extLst>
              <a:ext uri="{FF2B5EF4-FFF2-40B4-BE49-F238E27FC236}">
                <a16:creationId xmlns:a16="http://schemas.microsoft.com/office/drawing/2014/main" id="{DFD43940-6D78-4E75-BDB6-8792768BB894}"/>
              </a:ext>
            </a:extLst>
          </p:cNvPr>
          <p:cNvSpPr/>
          <p:nvPr userDrawn="1"/>
        </p:nvSpPr>
        <p:spPr>
          <a:xfrm flipH="1">
            <a:off x="8286318" y="1685652"/>
            <a:ext cx="3152309" cy="4408489"/>
          </a:xfrm>
          <a:prstGeom prst="corner">
            <a:avLst>
              <a:gd name="adj1" fmla="val 5837"/>
              <a:gd name="adj2" fmla="val 6502"/>
            </a:avLst>
          </a:prstGeom>
          <a:solidFill>
            <a:srgbClr val="EFEDE3"/>
          </a:solidFill>
          <a:ln>
            <a:solidFill>
              <a:srgbClr val="EFEDE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5921443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solidFill>
                  <a:schemeClr val="tx2"/>
                </a:solidFill>
              </a:defRPr>
            </a:lvl1pPr>
          </a:lstStyle>
          <a:p>
            <a:r>
              <a:rPr lang="en-US" noProof="0"/>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3B77EF04-6424-4B70-94D1-FC932CBBDD9B}" type="datetimeFigureOut">
              <a:rPr lang="en-US" noProof="0" smtClean="0"/>
              <a:t>3/26/21</a:t>
            </a:fld>
            <a:endParaRPr lang="en-US" noProof="0" dirty="0"/>
          </a:p>
        </p:txBody>
      </p:sp>
      <p:sp>
        <p:nvSpPr>
          <p:cNvPr id="6" name="Footer Placeholder 5"/>
          <p:cNvSpPr>
            <a:spLocks noGrp="1"/>
          </p:cNvSpPr>
          <p:nvPr>
            <p:ph type="ftr" sz="quarter" idx="11"/>
          </p:nvPr>
        </p:nvSpPr>
        <p:spPr/>
        <p:txBody>
          <a:bodyPr/>
          <a:lstStyle/>
          <a:p>
            <a:r>
              <a:rPr lang="en-US" noProof="0" dirty="0"/>
              <a:t>Add a footer </a:t>
            </a:r>
          </a:p>
        </p:txBody>
      </p:sp>
      <p:sp>
        <p:nvSpPr>
          <p:cNvPr id="7" name="Slide Number Placeholder 6"/>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296885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2"/>
        </a:solidFill>
        <a:effectLst/>
      </p:bgPr>
    </p:bg>
    <p:spTree>
      <p:nvGrpSpPr>
        <p:cNvPr id="1" name=""/>
        <p:cNvGrpSpPr/>
        <p:nvPr/>
      </p:nvGrpSpPr>
      <p:grpSpPr>
        <a:xfrm>
          <a:off x="0" y="0"/>
          <a:ext cx="0" cy="0"/>
          <a:chOff x="0" y="0"/>
          <a:chExt cx="0" cy="0"/>
        </a:xfrm>
      </p:grpSpPr>
      <p:sp>
        <p:nvSpPr>
          <p:cNvPr id="8" name="Rectangle 7" title="Side bar">
            <a:extLst>
              <a:ext uri="{FF2B5EF4-FFF2-40B4-BE49-F238E27FC236}">
                <a16:creationId xmlns:a16="http://schemas.microsoft.com/office/drawing/2014/main" id="{FFA7AFEF-D97A-4A94-A884-7F95E91332B7}"/>
              </a:ext>
            </a:extLst>
          </p:cNvPr>
          <p:cNvSpPr/>
          <p:nvPr userDrawn="1"/>
        </p:nvSpPr>
        <p:spPr>
          <a:xfrm>
            <a:off x="622095" y="0"/>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B77EF04-6424-4B70-94D1-FC932CBBDD9B}" type="datetimeFigureOut">
              <a:rPr lang="en-US" noProof="0" smtClean="0"/>
              <a:t>3/26/21</a:t>
            </a:fld>
            <a:endParaRPr lang="en-US" noProof="0"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noProof="0" dirty="0"/>
              <a:t>Add a footer </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38049E5-7B53-4E85-8972-7D6C4BCE5BB9}" type="slidenum">
              <a:rPr lang="en-US" noProof="0" smtClean="0"/>
              <a:t>‹#›</a:t>
            </a:fld>
            <a:endParaRPr lang="en-US" noProof="0" dirty="0"/>
          </a:p>
        </p:txBody>
      </p:sp>
      <p:sp>
        <p:nvSpPr>
          <p:cNvPr id="9" name="Rectangle 8" title="Side bar"/>
          <p:cNvSpPr/>
          <p:nvPr/>
        </p:nvSpPr>
        <p:spPr>
          <a:xfrm>
            <a:off x="478095" y="376"/>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630330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8" r:id="rId4"/>
    <p:sldLayoutId id="2147483671" r:id="rId5"/>
    <p:sldLayoutId id="2147483669" r:id="rId6"/>
    <p:sldLayoutId id="2147483672" r:id="rId7"/>
    <p:sldLayoutId id="2147483663" r:id="rId8"/>
    <p:sldLayoutId id="2147483664" r:id="rId9"/>
    <p:sldLayoutId id="2147483665" r:id="rId10"/>
    <p:sldLayoutId id="2147483666" r:id="rId11"/>
    <p:sldLayoutId id="2147483673" r:id="rId12"/>
    <p:sldLayoutId id="2147483667" r:id="rId13"/>
    <p:sldLayoutId id="2147483674" r:id="rId14"/>
    <p:sldLayoutId id="2147483675" r:id="rId15"/>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42900" indent="-342900" algn="l" defTabSz="914400" rtl="0" eaLnBrk="1" latinLnBrk="0" hangingPunct="1">
        <a:lnSpc>
          <a:spcPct val="94000"/>
        </a:lnSpc>
        <a:spcBef>
          <a:spcPts val="1000"/>
        </a:spcBef>
        <a:spcAft>
          <a:spcPts val="200"/>
        </a:spcAft>
        <a:buFont typeface="Arial" panose="020B0604020202020204" pitchFamily="34" charset="0"/>
        <a:buChar char="•"/>
        <a:defRPr sz="2400" kern="1200" baseline="0">
          <a:solidFill>
            <a:schemeClr val="tx2"/>
          </a:solidFill>
          <a:latin typeface="+mn-lt"/>
          <a:ea typeface="+mn-ea"/>
          <a:cs typeface="+mn-cs"/>
        </a:defRPr>
      </a:lvl1pPr>
      <a:lvl2pPr marL="873252" indent="-342900" algn="l" defTabSz="914400" rtl="0" eaLnBrk="1" latinLnBrk="0" hangingPunct="1">
        <a:lnSpc>
          <a:spcPct val="94000"/>
        </a:lnSpc>
        <a:spcBef>
          <a:spcPts val="500"/>
        </a:spcBef>
        <a:spcAft>
          <a:spcPts val="200"/>
        </a:spcAft>
        <a:buFont typeface="Arial" panose="020B0604020202020204" pitchFamily="34" charset="0"/>
        <a:buChar char="•"/>
        <a:defRPr sz="2400" i="1" kern="1200" baseline="0">
          <a:solidFill>
            <a:schemeClr val="tx2"/>
          </a:solidFill>
          <a:latin typeface="+mn-lt"/>
          <a:ea typeface="+mn-ea"/>
          <a:cs typeface="+mn-cs"/>
        </a:defRPr>
      </a:lvl2pPr>
      <a:lvl3pPr marL="1330452" indent="-342900" algn="l" defTabSz="914400" rtl="0" eaLnBrk="1" latinLnBrk="0" hangingPunct="1">
        <a:lnSpc>
          <a:spcPct val="94000"/>
        </a:lnSpc>
        <a:spcBef>
          <a:spcPts val="500"/>
        </a:spcBef>
        <a:spcAft>
          <a:spcPts val="200"/>
        </a:spcAft>
        <a:buFont typeface="Arial" panose="020B0604020202020204" pitchFamily="34" charset="0"/>
        <a:buChar char="•"/>
        <a:defRPr sz="2000" kern="1200" baseline="0">
          <a:solidFill>
            <a:schemeClr val="tx2"/>
          </a:solidFill>
          <a:latin typeface="+mn-lt"/>
          <a:ea typeface="+mn-ea"/>
          <a:cs typeface="+mn-cs"/>
        </a:defRPr>
      </a:lvl3pPr>
      <a:lvl4pPr marL="1787652" indent="-342900" algn="l" defTabSz="914400" rtl="0" eaLnBrk="1" latinLnBrk="0" hangingPunct="1">
        <a:lnSpc>
          <a:spcPct val="94000"/>
        </a:lnSpc>
        <a:spcBef>
          <a:spcPts val="500"/>
        </a:spcBef>
        <a:spcAft>
          <a:spcPts val="200"/>
        </a:spcAft>
        <a:buFont typeface="Arial" panose="020B0604020202020204" pitchFamily="34" charset="0"/>
        <a:buChar char="•"/>
        <a:defRPr sz="2000" i="1" kern="1200" baseline="0">
          <a:solidFill>
            <a:schemeClr val="tx2"/>
          </a:solidFill>
          <a:latin typeface="+mn-lt"/>
          <a:ea typeface="+mn-ea"/>
          <a:cs typeface="+mn-cs"/>
        </a:defRPr>
      </a:lvl4pPr>
      <a:lvl5pPr marL="2187702" indent="-285750" algn="l" defTabSz="914400" rtl="0" eaLnBrk="1" latinLnBrk="0" hangingPunct="1">
        <a:lnSpc>
          <a:spcPct val="94000"/>
        </a:lnSpc>
        <a:spcBef>
          <a:spcPts val="500"/>
        </a:spcBef>
        <a:spcAft>
          <a:spcPts val="200"/>
        </a:spcAft>
        <a:buFont typeface="Arial" panose="020B0604020202020204" pitchFamily="34" charset="0"/>
        <a:buChar char="•"/>
        <a:defRPr sz="1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89FE-7B85-40C7-8441-909223A9B382}"/>
              </a:ext>
            </a:extLst>
          </p:cNvPr>
          <p:cNvSpPr>
            <a:spLocks noGrp="1"/>
          </p:cNvSpPr>
          <p:nvPr>
            <p:ph type="ctrTitle"/>
          </p:nvPr>
        </p:nvSpPr>
        <p:spPr/>
        <p:txBody>
          <a:bodyPr/>
          <a:lstStyle/>
          <a:p>
            <a:r>
              <a:rPr lang="en-US" sz="4000" b="1" dirty="0">
                <a:latin typeface="+mn-lt"/>
              </a:rPr>
              <a:t>COVID-19 </a:t>
            </a:r>
            <a:r>
              <a:rPr lang="ka-GE" sz="4000" b="1" dirty="0">
                <a:latin typeface="+mn-lt"/>
              </a:rPr>
              <a:t>ვაქცინაციასთან დაკავშირებული ხშირად დასმული კითხვები</a:t>
            </a:r>
            <a:endParaRPr lang="en-US" sz="4000" b="1" dirty="0">
              <a:latin typeface="+mn-lt"/>
            </a:endParaRPr>
          </a:p>
        </p:txBody>
      </p:sp>
      <p:sp>
        <p:nvSpPr>
          <p:cNvPr id="3" name="Subtitle 2">
            <a:extLst>
              <a:ext uri="{FF2B5EF4-FFF2-40B4-BE49-F238E27FC236}">
                <a16:creationId xmlns:a16="http://schemas.microsoft.com/office/drawing/2014/main" id="{B87DC842-2DF4-46F3-AEC5-E38386DA6887}"/>
              </a:ext>
            </a:extLst>
          </p:cNvPr>
          <p:cNvSpPr>
            <a:spLocks noGrp="1"/>
          </p:cNvSpPr>
          <p:nvPr>
            <p:ph type="subTitle" idx="1"/>
          </p:nvPr>
        </p:nvSpPr>
        <p:spPr/>
        <p:txBody>
          <a:bodyPr/>
          <a:lstStyle/>
          <a:p>
            <a:r>
              <a:rPr lang="ka-GE" dirty="0"/>
              <a:t>თბილისი, 2021</a:t>
            </a:r>
            <a:endParaRPr lang="en-US" dirty="0"/>
          </a:p>
          <a:p>
            <a:endParaRPr lang="en-US" dirty="0"/>
          </a:p>
        </p:txBody>
      </p:sp>
    </p:spTree>
    <p:extLst>
      <p:ext uri="{BB962C8B-B14F-4D97-AF65-F5344CB8AC3E}">
        <p14:creationId xmlns:p14="http://schemas.microsoft.com/office/powerpoint/2010/main" val="246167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722" y="0"/>
            <a:ext cx="9601200" cy="1143000"/>
          </a:xfrm>
          <a:noFill/>
        </p:spPr>
        <p:txBody>
          <a:bodyPr/>
          <a:lstStyle/>
          <a:p>
            <a:pPr>
              <a:lnSpc>
                <a:spcPct val="100000"/>
              </a:lnSpc>
            </a:pPr>
            <a:r>
              <a:rPr lang="ka-GE" sz="4000" b="1" dirty="0"/>
              <a:t>მოსალოდნელი გვერდითი ეფექტები და მათი მართვა</a:t>
            </a:r>
            <a:r>
              <a:rPr lang="ka-GE" sz="4000" dirty="0"/>
              <a:t> </a:t>
            </a:r>
            <a:endParaRPr lang="en-US" sz="4000" dirty="0"/>
          </a:p>
        </p:txBody>
      </p:sp>
      <p:sp>
        <p:nvSpPr>
          <p:cNvPr id="3" name="Content Placeholder 2"/>
          <p:cNvSpPr>
            <a:spLocks noGrp="1"/>
          </p:cNvSpPr>
          <p:nvPr>
            <p:ph idx="1"/>
          </p:nvPr>
        </p:nvSpPr>
        <p:spPr>
          <a:xfrm>
            <a:off x="951722" y="1482014"/>
            <a:ext cx="10655560" cy="5142722"/>
          </a:xfrm>
        </p:spPr>
        <p:txBody>
          <a:bodyPr>
            <a:noAutofit/>
          </a:bodyPr>
          <a:lstStyle/>
          <a:p>
            <a:pPr>
              <a:lnSpc>
                <a:spcPct val="120000"/>
              </a:lnSpc>
            </a:pPr>
            <a:r>
              <a:rPr lang="ka-GE" sz="1800" dirty="0"/>
              <a:t>ასაცრელ პირებს უნდა მიეწოდოთ ინფორმაცია იმის შესახებ, რომ გვერდითი ეფექტები ხშირია და მოიცავს ადგილობრივ და სისტემურ რეაქციებს, როგორიცაა ტკივილი ინექციის ადგილას, იღლიის ლიმფური კვანძის გადიდება, ცხელება, დაღლილობა და თავის ტკივილი. </a:t>
            </a:r>
          </a:p>
          <a:p>
            <a:pPr>
              <a:lnSpc>
                <a:spcPct val="120000"/>
              </a:lnSpc>
            </a:pPr>
            <a:r>
              <a:rPr lang="ka-GE" sz="1800" dirty="0"/>
              <a:t>ასეთი რეაქციების განვითარების შემთხვევაში შესაძლებელია ანალგეტიკების ან ანტიპირეტული საშუალებების (მაგ.: ანთების საწინააღმდეგო არასტეროიდების ან აცეტამინოფენის) გამოყენება, თუმცა აცრამდე მათი პროფილაქტიკური მიღება რეკომენდებულია არ არის, რადგანაც უცნობია ამ პრეპარატების ზემოქმედება ვაქცინის მიმართ პაციენტის იმუნურ პასუხზე. </a:t>
            </a:r>
          </a:p>
          <a:p>
            <a:pPr>
              <a:lnSpc>
                <a:spcPct val="120000"/>
              </a:lnSpc>
            </a:pPr>
            <a:r>
              <a:rPr lang="ka-GE" sz="1800" dirty="0"/>
              <a:t>სხვა ვაქცინებიდან წარსულში მიღებული მონაცემები პროფილაქტიკურად აცეტამინოფენის გამოყენების შესახებ, მეტყველებენ ანტისხეულების გამომუშავების უფრო დაბალ დონეზე, თუმცა, ამ ვაქცინების მიმართ ანტისხეულების პასუხი მაინც რჩებოდა დამცავ დიაპაზონში.</a:t>
            </a:r>
          </a:p>
          <a:p>
            <a:pPr>
              <a:lnSpc>
                <a:spcPct val="120000"/>
              </a:lnSpc>
            </a:pPr>
            <a:r>
              <a:rPr lang="ka-GE" sz="1800" dirty="0"/>
              <a:t>აცრის შემდგომ იღლიის ლიმფური კვანძის გადიდების შესაძლო რისკის გამო, ზოგიერთი ექსპერტი გვირჩევს სკრინინგული მამოგრაფიის გადადებას ვაქცინაციიდან რამდენიმე კვირით, თუ მისი ჩატარება შეუძლებელია აცრამდე.</a:t>
            </a:r>
          </a:p>
          <a:p>
            <a:pPr>
              <a:lnSpc>
                <a:spcPct val="120000"/>
              </a:lnSpc>
            </a:pPr>
            <a:endParaRPr lang="en-US" sz="1800" dirty="0"/>
          </a:p>
        </p:txBody>
      </p:sp>
    </p:spTree>
    <p:extLst>
      <p:ext uri="{BB962C8B-B14F-4D97-AF65-F5344CB8AC3E}">
        <p14:creationId xmlns:p14="http://schemas.microsoft.com/office/powerpoint/2010/main" val="156791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Shape 139"/>
          <p:cNvSpPr txBox="1">
            <a:spLocks noChangeArrowheads="1"/>
          </p:cNvSpPr>
          <p:nvPr/>
        </p:nvSpPr>
        <p:spPr bwMode="auto">
          <a:xfrm>
            <a:off x="1774825" y="1063627"/>
            <a:ext cx="874395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FontTx/>
              <a:buNone/>
            </a:pPr>
            <a:r>
              <a:rPr lang="ka-GE" altLang="en-US" sz="1800">
                <a:latin typeface="Calibri" panose="020F0502020204030204" pitchFamily="34" charset="0"/>
                <a:cs typeface="Calibri" panose="020F0502020204030204" pitchFamily="34" charset="0"/>
              </a:rPr>
              <a:t> </a:t>
            </a:r>
            <a:endParaRPr lang="en-US" altLang="en-US" sz="180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92704320"/>
              </p:ext>
            </p:extLst>
          </p:nvPr>
        </p:nvGraphicFramePr>
        <p:xfrm>
          <a:off x="690465" y="438541"/>
          <a:ext cx="11323735" cy="6138977"/>
        </p:xfrm>
        <a:graphic>
          <a:graphicData uri="http://schemas.openxmlformats.org/drawingml/2006/table">
            <a:tbl>
              <a:tblPr/>
              <a:tblGrid>
                <a:gridCol w="2109006">
                  <a:extLst>
                    <a:ext uri="{9D8B030D-6E8A-4147-A177-3AD203B41FA5}">
                      <a16:colId xmlns:a16="http://schemas.microsoft.com/office/drawing/2014/main" val="20000"/>
                    </a:ext>
                  </a:extLst>
                </a:gridCol>
                <a:gridCol w="9214729">
                  <a:extLst>
                    <a:ext uri="{9D8B030D-6E8A-4147-A177-3AD203B41FA5}">
                      <a16:colId xmlns:a16="http://schemas.microsoft.com/office/drawing/2014/main" val="20001"/>
                    </a:ext>
                  </a:extLst>
                </a:gridCol>
              </a:tblGrid>
              <a:tr h="200894">
                <a:tc row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altLang="en-US" sz="2000" b="1"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უკუჩვენებები</a:t>
                      </a:r>
                      <a:endParaRPr kumimoji="0" lang="ka-GE" altLang="en-US" sz="2000" b="1"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500" b="0" i="0" u="none" strike="noStrike" cap="none" normalizeH="0" baseline="0" dirty="0">
                          <a:ln>
                            <a:noFill/>
                          </a:ln>
                          <a:solidFill>
                            <a:srgbClr val="161645"/>
                          </a:solidFill>
                          <a:effectLst/>
                          <a:latin typeface="Arial" panose="020B0604020202020204" pitchFamily="34" charset="0"/>
                          <a:cs typeface="Arial" panose="020B0604020202020204" pitchFamily="34" charset="0"/>
                        </a:rPr>
                        <a:t>&lt; 18 </a:t>
                      </a:r>
                      <a:r>
                        <a:rPr kumimoji="0" lang="en-US" altLang="en-US" sz="1500" b="0" i="0" u="none" strike="noStrike" cap="none" normalizeH="0" baseline="0" dirty="0" err="1">
                          <a:ln>
                            <a:noFill/>
                          </a:ln>
                          <a:solidFill>
                            <a:srgbClr val="161645"/>
                          </a:solidFill>
                          <a:effectLst/>
                          <a:latin typeface="Arial" panose="020B0604020202020204" pitchFamily="34" charset="0"/>
                          <a:cs typeface="Arial" panose="020B0604020202020204" pitchFamily="34" charset="0"/>
                        </a:rPr>
                        <a:t>წელი</a:t>
                      </a:r>
                      <a:endParaRPr kumimoji="0" lang="ka-GE" altLang="en-US" sz="1500" b="0" i="0" u="none" strike="noStrike" cap="none" normalizeH="0" baseline="0" dirty="0">
                        <a:ln>
                          <a:noFill/>
                        </a:ln>
                        <a:solidFill>
                          <a:srgbClr val="161645"/>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0728">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ჰიპერმგრძნობელობა ვაქცინის აქტიურ ნივთიერებაზე ან დანამატზე</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408274">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ანაფილაქსიური რეაქცია ვაქცინის პირველ დოზაზე, მეორე დოზა არ კეთდება</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90728">
                <a:tc row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altLang="en-US" sz="2000" b="1"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დროებითი უკუჩვენებები</a:t>
                      </a:r>
                      <a:endParaRPr kumimoji="0" lang="ka-GE" altLang="en-US" sz="2000" b="1"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ცხელებით მიმდინარე (38,5</a:t>
                      </a:r>
                      <a:r>
                        <a:rPr kumimoji="0" lang="ka-GE" altLang="en-US" sz="1500" b="0" i="0" u="none" strike="noStrike" cap="none" normalizeH="0" baseline="30000" noProof="0" dirty="0">
                          <a:ln>
                            <a:noFill/>
                          </a:ln>
                          <a:solidFill>
                            <a:srgbClr val="161645"/>
                          </a:solidFill>
                          <a:effectLst/>
                          <a:latin typeface="Arial" panose="020B0604020202020204" pitchFamily="34" charset="0"/>
                          <a:cs typeface="Arial" panose="020B0604020202020204" pitchFamily="34" charset="0"/>
                        </a:rPr>
                        <a:t>0</a:t>
                      </a: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C -ზე მეტი)  მძიმე მწვავე დაავადება</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1172183">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ნებისმიერ სხვა აცრსა  და COVID-19 საწინააღმდეგო  ვაქცინით აცრას შორის მინიმალური ინტერვალი შეადგენს 14 დღეს (გამონაკლისია ანტირაბიული პროფილაქტიკა, რომელიც ტარდება ინტერვალის დაცვის გარეშე)</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90728">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COVID - 19  ინფექციის დიაგნოზის დასმიდან 4 თვე</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291203">
                <a:tc rowSpan="8">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altLang="en-US" sz="2000" b="1"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გაფრთხილება</a:t>
                      </a: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ანტიკოაგულაციური მკურნალობა</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241441">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სისხლის შედედების დარღვევა</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781456">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იმუნოკომპრომეტირებული პირები, იმუნოსუპრესიულ თერაპიაზე მყოფთა ჩათვლით - შეიძლება ჰქონდეთ შემცირებული პასუხი</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201336">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ორსულობა</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200009">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ძუძუთი კვება</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241441">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საშუალო ან მძიმე მწვავე   დაავადება</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r h="201336">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თრომბოციტოპენია</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2"/>
                  </a:ext>
                </a:extLst>
              </a:tr>
              <a:tr h="22301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დემიელინიზაციის დარღვევები</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3"/>
                  </a:ext>
                </a:extLst>
              </a:tr>
              <a:tr h="40960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altLang="en-US" sz="2000" b="1"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სხვა</a:t>
                      </a:r>
                      <a:endParaRPr kumimoji="0" lang="ka-GE" altLang="en-US" sz="2000" b="1"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ka-GE" altLang="en-US" sz="1500" b="0" i="0" u="none" strike="noStrike" cap="none" normalizeH="0" baseline="0" noProof="0" dirty="0">
                          <a:ln>
                            <a:noFill/>
                          </a:ln>
                          <a:solidFill>
                            <a:srgbClr val="161645"/>
                          </a:solidFill>
                          <a:effectLst/>
                          <a:latin typeface="Arial" panose="020B0604020202020204" pitchFamily="34" charset="0"/>
                          <a:cs typeface="Arial" panose="020B0604020202020204" pitchFamily="34" charset="0"/>
                        </a:rPr>
                        <a:t>არ არის შესწავლილი სხვა სამკურნალო საშუალებებთან ურთიერთქმედება</a:t>
                      </a:r>
                      <a:endParaRPr kumimoji="0" lang="ka-GE" altLang="en-US" sz="1500" b="0" i="0" u="none" strike="noStrike" cap="none" normalizeH="0" baseline="0" noProof="0" dirty="0">
                        <a:ln>
                          <a:noFill/>
                        </a:ln>
                        <a:solidFill>
                          <a:srgbClr val="161645"/>
                        </a:solidFill>
                        <a:effectLst/>
                        <a:latin typeface="Calibri" panose="020F0502020204030204" pitchFamily="34" charset="0"/>
                        <a:cs typeface="Times New Roman" panose="02020603050405020304" pitchFamily="18" charset="0"/>
                      </a:endParaRPr>
                    </a:p>
                  </a:txBody>
                  <a:tcPr marL="59049" marR="5904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4"/>
                  </a:ext>
                </a:extLst>
              </a:tr>
            </a:tbl>
          </a:graphicData>
        </a:graphic>
      </p:graphicFrame>
      <p:sp>
        <p:nvSpPr>
          <p:cNvPr id="3" name="Title 2"/>
          <p:cNvSpPr>
            <a:spLocks noGrp="1"/>
          </p:cNvSpPr>
          <p:nvPr>
            <p:ph type="title"/>
          </p:nvPr>
        </p:nvSpPr>
        <p:spPr>
          <a:xfrm>
            <a:off x="762000" y="0"/>
            <a:ext cx="10668000" cy="475863"/>
          </a:xfrm>
          <a:noFill/>
        </p:spPr>
        <p:txBody>
          <a:bodyPr anchor="t">
            <a:normAutofit fontScale="90000"/>
          </a:bodyPr>
          <a:lstStyle/>
          <a:p>
            <a:r>
              <a:rPr lang="en-US" altLang="en-US" sz="2400" b="1" dirty="0">
                <a:solidFill>
                  <a:schemeClr val="accent3">
                    <a:lumMod val="50000"/>
                  </a:schemeClr>
                </a:solidFill>
                <a:latin typeface="Calibri" panose="020F0502020204030204" pitchFamily="34" charset="0"/>
                <a:cs typeface="Calibri" panose="020F0502020204030204" pitchFamily="34" charset="0"/>
              </a:rPr>
              <a:t>ა</a:t>
            </a:r>
            <a:r>
              <a:rPr lang="ka-GE" altLang="en-US" sz="2400" b="1" dirty="0">
                <a:solidFill>
                  <a:schemeClr val="accent3">
                    <a:lumMod val="50000"/>
                  </a:schemeClr>
                </a:solidFill>
                <a:latin typeface="Calibri" panose="020F0502020204030204" pitchFamily="34" charset="0"/>
                <a:cs typeface="Calibri" panose="020F0502020204030204" pitchFamily="34" charset="0"/>
              </a:rPr>
              <a:t>სტრა-ზენეკას ვაქცინის უკუჩვენებები და გაფრთხილებები</a:t>
            </a:r>
            <a:br>
              <a:rPr lang="ka-GE" altLang="en-US" sz="2400" b="1" dirty="0">
                <a:solidFill>
                  <a:schemeClr val="accent3">
                    <a:lumMod val="50000"/>
                  </a:schemeClr>
                </a:solidFill>
                <a:latin typeface="Calibri" panose="020F0502020204030204" pitchFamily="34" charset="0"/>
                <a:cs typeface="Calibri" panose="020F0502020204030204" pitchFamily="34" charset="0"/>
              </a:rPr>
            </a:br>
            <a:br>
              <a:rPr lang="ka-GE" altLang="en-US" sz="2400" b="1" dirty="0">
                <a:solidFill>
                  <a:schemeClr val="accent3">
                    <a:lumMod val="50000"/>
                  </a:schemeClr>
                </a:solidFill>
                <a:latin typeface="Calibri" panose="020F0502020204030204" pitchFamily="34" charset="0"/>
                <a:cs typeface="Calibri" panose="020F0502020204030204" pitchFamily="34" charset="0"/>
              </a:rPr>
            </a:br>
            <a:endParaRPr lang="en-US" sz="2400" dirty="0"/>
          </a:p>
        </p:txBody>
      </p:sp>
    </p:spTree>
    <p:extLst>
      <p:ext uri="{BB962C8B-B14F-4D97-AF65-F5344CB8AC3E}">
        <p14:creationId xmlns:p14="http://schemas.microsoft.com/office/powerpoint/2010/main" val="117568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524000" y="0"/>
            <a:ext cx="9144000" cy="5232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3">
                    <a:lumMod val="50000"/>
                  </a:schemeClr>
                </a:solidFill>
                <a:latin typeface="Calibri" panose="020F0502020204030204" pitchFamily="34" charset="0"/>
                <a:cs typeface="Calibri" panose="020F0502020204030204" pitchFamily="34" charset="0"/>
              </a:rPr>
              <a:t>ა</a:t>
            </a:r>
            <a:r>
              <a:rPr lang="ka-GE" altLang="en-US" sz="2800" b="1" dirty="0">
                <a:solidFill>
                  <a:schemeClr val="accent3">
                    <a:lumMod val="50000"/>
                  </a:schemeClr>
                </a:solidFill>
                <a:latin typeface="Calibri" panose="020F0502020204030204" pitchFamily="34" charset="0"/>
                <a:cs typeface="Calibri" panose="020F0502020204030204" pitchFamily="34" charset="0"/>
              </a:rPr>
              <a:t>სტრა-ზენეკას ვაქცინის არასასურველი რეაქციები </a:t>
            </a:r>
            <a:endParaRPr lang="en-US" altLang="en-US" sz="2800" b="1" dirty="0">
              <a:solidFill>
                <a:schemeClr val="accent3">
                  <a:lumMod val="50000"/>
                </a:schemeClr>
              </a:solidFill>
              <a:latin typeface="Calibri" panose="020F0502020204030204" pitchFamily="34" charset="0"/>
              <a:ea typeface="MS PGothic" panose="020B0600070205080204"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1528489873"/>
              </p:ext>
            </p:extLst>
          </p:nvPr>
        </p:nvGraphicFramePr>
        <p:xfrm>
          <a:off x="1524000" y="1161134"/>
          <a:ext cx="9440252" cy="5587264"/>
        </p:xfrm>
        <a:graphic>
          <a:graphicData uri="http://schemas.openxmlformats.org/drawingml/2006/table">
            <a:tbl>
              <a:tblPr>
                <a:tableStyleId>{1E171933-4619-4E11-9A3F-F7608DF75F80}</a:tableStyleId>
              </a:tblPr>
              <a:tblGrid>
                <a:gridCol w="3213730">
                  <a:extLst>
                    <a:ext uri="{9D8B030D-6E8A-4147-A177-3AD203B41FA5}">
                      <a16:colId xmlns:a16="http://schemas.microsoft.com/office/drawing/2014/main" val="20000"/>
                    </a:ext>
                  </a:extLst>
                </a:gridCol>
                <a:gridCol w="6226522">
                  <a:extLst>
                    <a:ext uri="{9D8B030D-6E8A-4147-A177-3AD203B41FA5}">
                      <a16:colId xmlns:a16="http://schemas.microsoft.com/office/drawing/2014/main" val="20001"/>
                    </a:ext>
                  </a:extLst>
                </a:gridCol>
              </a:tblGrid>
              <a:tr h="261241">
                <a:tc rowSpan="6">
                  <a:txBody>
                    <a:bodyPr/>
                    <a:lstStyle>
                      <a:lvl1pPr marL="0"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0" marR="0" lvl="0" indent="0" algn="l" defTabSz="342900" rtl="0" eaLnBrk="1" fontAlgn="ctr" latinLnBrk="0" hangingPunct="1">
                        <a:lnSpc>
                          <a:spcPct val="100000"/>
                        </a:lnSpc>
                        <a:spcBef>
                          <a:spcPct val="0"/>
                        </a:spcBef>
                        <a:spcAft>
                          <a:spcPct val="0"/>
                        </a:spcAft>
                        <a:buClrTx/>
                        <a:buSzTx/>
                        <a:buFontTx/>
                        <a:buNone/>
                        <a:tabLst/>
                      </a:pPr>
                      <a:r>
                        <a:rPr kumimoji="0" lang="ka-GE" sz="2000" b="1" u="none" strike="noStrike" cap="none" normalizeH="0" baseline="0" dirty="0">
                          <a:ln>
                            <a:noFill/>
                          </a:ln>
                          <a:effectLst/>
                          <a:latin typeface="+mn-lt"/>
                        </a:rPr>
                        <a:t> ძალიან ხშირი (შეიძლება გამლოუვლინდეს 10-დან ერთზე მეტ ადამიანს)</a:t>
                      </a:r>
                      <a:endParaRPr kumimoji="0" lang="ka-GE" sz="2000" b="1" i="0" u="none" strike="noStrike" cap="none" normalizeH="0" baseline="0" dirty="0">
                        <a:ln>
                          <a:noFill/>
                        </a:ln>
                        <a:solidFill>
                          <a:schemeClr val="accent6">
                            <a:lumMod val="50000"/>
                          </a:schemeClr>
                        </a:solidFill>
                        <a:effectLst/>
                        <a:latin typeface="+mn-lt"/>
                        <a:ea typeface="MS PGothic" panose="020B0600070205080204" pitchFamily="34" charset="-128"/>
                      </a:endParaRPr>
                    </a:p>
                  </a:txBody>
                  <a:tcPr marL="6305" marR="6305" marT="6304" marB="0" anchor="ctr" horzOverflow="overflow">
                    <a:lnR w="12700" cap="flat" cmpd="sng" algn="ctr">
                      <a:solidFill>
                        <a:schemeClr val="accent1">
                          <a:lumMod val="50000"/>
                        </a:schemeClr>
                      </a:solidFill>
                      <a:prstDash val="solid"/>
                      <a:round/>
                      <a:headEnd type="none" w="med" len="med"/>
                      <a:tailEnd type="none" w="med" len="med"/>
                    </a:lnR>
                    <a:solidFill>
                      <a:schemeClr val="accent1">
                        <a:lumMod val="20000"/>
                        <a:lumOff val="80000"/>
                      </a:schemeClr>
                    </a:solidFill>
                  </a:tcPr>
                </a:tc>
                <a:tc>
                  <a:txBody>
                    <a:bodyPr/>
                    <a:lstStyle>
                      <a:lvl1pPr marL="0"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მიალგია  </a:t>
                      </a:r>
                    </a:p>
                  </a:txBody>
                  <a:tcPr marL="6305" marR="6305" marT="6304" marB="0" anchor="ctr" horzOverflow="overflow">
                    <a:lnL w="12700" cap="flat" cmpd="sng" algn="ctr">
                      <a:solidFill>
                        <a:schemeClr val="accent1">
                          <a:lumMod val="50000"/>
                        </a:schemeClr>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0"/>
                  </a:ext>
                </a:extLst>
              </a:tr>
              <a:tr h="261241">
                <a:tc vMerge="1">
                  <a:txBody>
                    <a:bodyPr/>
                    <a:lstStyle/>
                    <a:p>
                      <a:endParaRPr lang="en-US"/>
                    </a:p>
                  </a:txBody>
                  <a:tcPr/>
                </a:tc>
                <a:tc>
                  <a:txBody>
                    <a:bodyPr/>
                    <a:lstStyle>
                      <a:lvl1pPr marL="0"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ართრალგია</a:t>
                      </a:r>
                    </a:p>
                  </a:txBody>
                  <a:tcPr marL="6305" marR="6305" marT="6304" marB="0" anchor="ctr" horzOverflow="overflow">
                    <a:lnL w="12700" cap="flat" cmpd="sng" algn="ctr">
                      <a:solidFill>
                        <a:schemeClr val="accent1">
                          <a:lumMod val="50000"/>
                        </a:schemeClr>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1"/>
                  </a:ext>
                </a:extLst>
              </a:tr>
              <a:tr h="261241">
                <a:tc vMerge="1">
                  <a:txBody>
                    <a:bodyPr/>
                    <a:lstStyle/>
                    <a:p>
                      <a:endParaRPr lang="en-US"/>
                    </a:p>
                  </a:txBody>
                  <a:tcPr/>
                </a:tc>
                <a:tc>
                  <a:txBody>
                    <a:bodyPr/>
                    <a:lstStyle>
                      <a:lvl1pPr marL="0"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გულისრევის შეგრძნება</a:t>
                      </a:r>
                    </a:p>
                  </a:txBody>
                  <a:tcPr marL="6305" marR="6305" marT="6304" marB="0" anchor="ctr" horzOverflow="overflow">
                    <a:lnL w="12700" cap="flat" cmpd="sng" algn="ctr">
                      <a:solidFill>
                        <a:schemeClr val="accent1">
                          <a:lumMod val="50000"/>
                        </a:schemeClr>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2"/>
                  </a:ext>
                </a:extLst>
              </a:tr>
              <a:tr h="261241">
                <a:tc vMerge="1">
                  <a:txBody>
                    <a:bodyPr/>
                    <a:lstStyle/>
                    <a:p>
                      <a:endParaRPr lang="en-US"/>
                    </a:p>
                  </a:txBody>
                  <a:tcPr/>
                </a:tc>
                <a:tc>
                  <a:txBody>
                    <a:bodyPr/>
                    <a:lstStyle>
                      <a:lvl1pPr marL="0"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თავის ტკივილი</a:t>
                      </a:r>
                    </a:p>
                  </a:txBody>
                  <a:tcPr marL="6305" marR="6305" marT="6304" marB="0" anchor="ctr" horzOverflow="overflow">
                    <a:lnL w="12700" cap="flat" cmpd="sng" algn="ctr">
                      <a:solidFill>
                        <a:schemeClr val="accent1">
                          <a:lumMod val="50000"/>
                        </a:schemeClr>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3"/>
                  </a:ext>
                </a:extLst>
              </a:tr>
              <a:tr h="515897">
                <a:tc vMerge="1">
                  <a:txBody>
                    <a:bodyPr/>
                    <a:lstStyle/>
                    <a:p>
                      <a:endParaRPr lang="en-US"/>
                    </a:p>
                  </a:txBody>
                  <a:tcPr/>
                </a:tc>
                <a:tc>
                  <a:txBody>
                    <a:bodyPr/>
                    <a:lstStyle>
                      <a:lvl1pPr marL="0"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აცრის ადგილზე: მტკივნეულობა, ტკივილი, კანის სიმხურვალე, შეშუპება, სისხლჩაქცევა,  ერითემა</a:t>
                      </a:r>
                    </a:p>
                  </a:txBody>
                  <a:tcPr marL="6305" marR="6305" marT="6304" marB="0" anchor="ctr" horzOverflow="overflow">
                    <a:lnL w="12700" cap="flat" cmpd="sng" algn="ctr">
                      <a:solidFill>
                        <a:schemeClr val="accent1">
                          <a:lumMod val="50000"/>
                        </a:schemeClr>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4"/>
                  </a:ext>
                </a:extLst>
              </a:tr>
              <a:tr h="493983">
                <a:tc vMerge="1">
                  <a:txBody>
                    <a:bodyPr/>
                    <a:lstStyle/>
                    <a:p>
                      <a:endParaRPr lang="en-US"/>
                    </a:p>
                  </a:txBody>
                  <a:tcPr/>
                </a:tc>
                <a:tc>
                  <a:txBody>
                    <a:bodyPr/>
                    <a:lstStyle>
                      <a:lvl1pPr marL="0"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223838" marR="0" lvl="0" indent="0" algn="l" defTabSz="342900" rtl="0" eaLnBrk="1" fontAlgn="ctr" latinLnBrk="0" hangingPunct="1">
                        <a:lnSpc>
                          <a:spcPct val="100000"/>
                        </a:lnSpc>
                        <a:spcBef>
                          <a:spcPct val="0"/>
                        </a:spcBef>
                        <a:spcAft>
                          <a:spcPct val="0"/>
                        </a:spcAft>
                        <a:buClrTx/>
                        <a:buSzTx/>
                        <a:buFontTx/>
                        <a:buNone/>
                        <a:tabLst/>
                        <a:defRPr/>
                      </a:pPr>
                      <a:r>
                        <a:rPr lang="ka-GE" sz="2000" kern="1200" dirty="0">
                          <a:solidFill>
                            <a:schemeClr val="tx1"/>
                          </a:solidFill>
                          <a:effectLst/>
                          <a:latin typeface="+mn-lt"/>
                          <a:ea typeface="MS PGothic" panose="020B0600070205080204" pitchFamily="34" charset="-128"/>
                          <a:cs typeface=""/>
                        </a:rPr>
                        <a:t>ზოგადი სიმპტომები: დაღლილობა, შეუძლოდ ყოფნა, შემცივნება, ტემპერატურის მატება.</a:t>
                      </a:r>
                    </a:p>
                  </a:txBody>
                  <a:tcPr marL="6305" marR="6305" marT="6304" marB="0" anchor="ctr" horzOverflow="overflow">
                    <a:lnL w="12700" cap="flat" cmpd="sng" algn="ctr">
                      <a:solidFill>
                        <a:schemeClr val="accent1">
                          <a:lumMod val="50000"/>
                        </a:schemeClr>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5"/>
                  </a:ext>
                </a:extLst>
              </a:tr>
              <a:tr h="261241">
                <a:tc rowSpan="3">
                  <a:txBody>
                    <a:bodyPr/>
                    <a:lstStyle>
                      <a:lvl1pPr marL="90488"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90488" marR="0" lvl="0" indent="0" algn="l" defTabSz="342900" rtl="0" eaLnBrk="1" fontAlgn="b" latinLnBrk="0" hangingPunct="1">
                        <a:lnSpc>
                          <a:spcPct val="100000"/>
                        </a:lnSpc>
                        <a:spcBef>
                          <a:spcPct val="0"/>
                        </a:spcBef>
                        <a:spcAft>
                          <a:spcPct val="0"/>
                        </a:spcAft>
                        <a:buClrTx/>
                        <a:buSzTx/>
                        <a:buFontTx/>
                        <a:buNone/>
                        <a:tabLst/>
                      </a:pPr>
                      <a:r>
                        <a:rPr kumimoji="0" lang="ka-GE" sz="2000" b="1" u="none" strike="noStrike" cap="none" normalizeH="0" baseline="0" dirty="0">
                          <a:ln>
                            <a:noFill/>
                          </a:ln>
                          <a:effectLst/>
                          <a:latin typeface="+mn-lt"/>
                        </a:rPr>
                        <a:t>ხშირი (შეიძლება გამოუვლინდეს 10-დან ერთ ადამიანს)</a:t>
                      </a:r>
                      <a:endParaRPr kumimoji="0" lang="ka-GE" sz="2000" b="1" i="0" u="none" strike="noStrike" cap="none" normalizeH="0" baseline="0" dirty="0">
                        <a:ln>
                          <a:noFill/>
                        </a:ln>
                        <a:solidFill>
                          <a:schemeClr val="accent6">
                            <a:lumMod val="50000"/>
                          </a:schemeClr>
                        </a:solidFill>
                        <a:effectLst/>
                        <a:latin typeface="+mn-lt"/>
                        <a:ea typeface="MS PGothic" panose="020B0600070205080204" pitchFamily="34" charset="-128"/>
                      </a:endParaRPr>
                    </a:p>
                  </a:txBody>
                  <a:tcPr marL="6305" marR="6305" marT="6304" marB="0" anchor="b" horzOverflow="overflow">
                    <a:lnR w="12700" cap="flat" cmpd="sng" algn="ctr">
                      <a:solidFill>
                        <a:schemeClr val="accent1">
                          <a:lumMod val="50000"/>
                        </a:schemeClr>
                      </a:solidFill>
                      <a:prstDash val="solid"/>
                      <a:round/>
                      <a:headEnd type="none" w="med" len="med"/>
                      <a:tailEnd type="none" w="med" len="med"/>
                    </a:lnR>
                    <a:solidFill>
                      <a:schemeClr val="accent4">
                        <a:lumMod val="20000"/>
                        <a:lumOff val="80000"/>
                      </a:schemeClr>
                    </a:solidFill>
                  </a:tcPr>
                </a:tc>
                <a:tc>
                  <a:txBody>
                    <a:bodyPr/>
                    <a:lstStyle>
                      <a:lvl1pPr marL="0"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ღებინება</a:t>
                      </a:r>
                    </a:p>
                  </a:txBody>
                  <a:tcPr marL="6305" marR="6305" marT="6304" marB="0" anchor="b" horzOverflow="overflow">
                    <a:lnL w="12700" cap="flat" cmpd="sng" algn="ctr">
                      <a:solidFill>
                        <a:schemeClr val="accent1">
                          <a:lumMod val="50000"/>
                        </a:schemeClr>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10006"/>
                  </a:ext>
                </a:extLst>
              </a:tr>
              <a:tr h="261241">
                <a:tc vMerge="1">
                  <a:txBody>
                    <a:bodyPr/>
                    <a:lstStyle/>
                    <a:p>
                      <a:endParaRPr lang="en-US"/>
                    </a:p>
                  </a:txBody>
                  <a:tcPr/>
                </a:tc>
                <a:tc>
                  <a:txBody>
                    <a:bodyPr/>
                    <a:lstStyle>
                      <a:lvl1pPr marL="0"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აცრის ადგილის გამკვრივება</a:t>
                      </a:r>
                    </a:p>
                  </a:txBody>
                  <a:tcPr marL="6305" marR="6305" marT="6304" marB="0" anchor="b" horzOverflow="overflow">
                    <a:lnL w="12700" cap="flat" cmpd="sng" algn="ctr">
                      <a:solidFill>
                        <a:schemeClr val="accent1">
                          <a:lumMod val="50000"/>
                        </a:schemeClr>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10007"/>
                  </a:ext>
                </a:extLst>
              </a:tr>
              <a:tr h="261241">
                <a:tc vMerge="1">
                  <a:txBody>
                    <a:bodyPr/>
                    <a:lstStyle/>
                    <a:p>
                      <a:pPr marL="90488" marR="0" lvl="0" indent="0" algn="l" defTabSz="342900" rtl="0" eaLnBrk="1" fontAlgn="b" latinLnBrk="0" hangingPunct="1">
                        <a:lnSpc>
                          <a:spcPct val="100000"/>
                        </a:lnSpc>
                        <a:spcBef>
                          <a:spcPct val="0"/>
                        </a:spcBef>
                        <a:spcAft>
                          <a:spcPct val="0"/>
                        </a:spcAft>
                        <a:buClrTx/>
                        <a:buSzTx/>
                        <a:buFontTx/>
                        <a:buNone/>
                        <a:tabLst/>
                      </a:pPr>
                      <a:endParaRPr kumimoji="0" lang="ka-GE" sz="1600" b="1" i="0" u="none" strike="noStrike" cap="none" normalizeH="0" baseline="0" dirty="0">
                        <a:ln>
                          <a:noFill/>
                        </a:ln>
                        <a:solidFill>
                          <a:schemeClr val="accent6">
                            <a:lumMod val="50000"/>
                          </a:schemeClr>
                        </a:solidFill>
                        <a:effectLst/>
                        <a:latin typeface="Calibri" panose="020F0502020204030204" pitchFamily="34" charset="0"/>
                        <a:ea typeface="MS PGothic" panose="020B0600070205080204" pitchFamily="34" charset="-128"/>
                      </a:endParaRPr>
                    </a:p>
                  </a:txBody>
                  <a:tcPr marL="6305" marR="6305" marT="6305" marB="0" anchor="b"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გრიპის მსგავსი დაავადება</a:t>
                      </a:r>
                    </a:p>
                  </a:txBody>
                  <a:tcPr marL="6305" marR="6305" marT="6304" marB="0" anchor="b" horzOverflow="overflow">
                    <a:lnL w="12700" cap="flat" cmpd="sng" algn="ctr">
                      <a:solidFill>
                        <a:schemeClr val="accent1">
                          <a:lumMod val="50000"/>
                        </a:schemeClr>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10008"/>
                  </a:ext>
                </a:extLst>
              </a:tr>
              <a:tr h="261241">
                <a:tc rowSpan="7">
                  <a:txBody>
                    <a:bodyPr/>
                    <a:lstStyle>
                      <a:lvl1pPr marL="90488"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90488" marR="0" lvl="0" indent="0" algn="l" defTabSz="342900" rtl="0" eaLnBrk="1" fontAlgn="ctr" latinLnBrk="0" hangingPunct="1">
                        <a:lnSpc>
                          <a:spcPct val="100000"/>
                        </a:lnSpc>
                        <a:spcBef>
                          <a:spcPct val="0"/>
                        </a:spcBef>
                        <a:spcAft>
                          <a:spcPct val="0"/>
                        </a:spcAft>
                        <a:buClrTx/>
                        <a:buSzTx/>
                        <a:buFontTx/>
                        <a:buNone/>
                        <a:tabLst/>
                      </a:pPr>
                      <a:r>
                        <a:rPr kumimoji="0" lang="ka-GE" sz="2000" b="1" u="none" strike="noStrike" cap="none" normalizeH="0" baseline="0" dirty="0">
                          <a:ln>
                            <a:noFill/>
                          </a:ln>
                          <a:effectLst/>
                          <a:latin typeface="+mn-lt"/>
                        </a:rPr>
                        <a:t>იშვიათი</a:t>
                      </a:r>
                      <a:endParaRPr kumimoji="0" lang="ka-GE" sz="2000" b="1" i="0" u="none" strike="noStrike" cap="none" normalizeH="0" baseline="0" dirty="0">
                        <a:ln>
                          <a:noFill/>
                        </a:ln>
                        <a:solidFill>
                          <a:schemeClr val="accent6">
                            <a:lumMod val="50000"/>
                          </a:schemeClr>
                        </a:solidFill>
                        <a:effectLst/>
                        <a:latin typeface="+mn-lt"/>
                        <a:ea typeface="MS PGothic" panose="020B0600070205080204" pitchFamily="34" charset="-128"/>
                      </a:endParaRPr>
                    </a:p>
                  </a:txBody>
                  <a:tcPr marL="6305" marR="6305" marT="6304" marB="0" anchor="ctr" horzOverflow="overflow">
                    <a:lnR w="12700" cap="flat" cmpd="sng" algn="ctr">
                      <a:solidFill>
                        <a:schemeClr val="accent1">
                          <a:lumMod val="50000"/>
                        </a:schemeClr>
                      </a:solidFill>
                      <a:prstDash val="solid"/>
                      <a:round/>
                      <a:headEnd type="none" w="med" len="med"/>
                      <a:tailEnd type="none" w="med" len="med"/>
                    </a:lnR>
                    <a:solidFill>
                      <a:schemeClr val="accent5">
                        <a:lumMod val="20000"/>
                        <a:lumOff val="80000"/>
                      </a:schemeClr>
                    </a:solidFill>
                  </a:tcPr>
                </a:tc>
                <a:tc>
                  <a:txBody>
                    <a:bodyPr/>
                    <a:lstStyle>
                      <a:lvl1pPr marL="0" algn="l" defTabSz="3429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ea typeface="MS PGothic" panose="020B0600070205080204" pitchFamily="34" charset="-128"/>
                          <a:cs typeface=""/>
                        </a:defRPr>
                      </a:lvl1pPr>
                      <a:lvl2pPr marL="742950" indent="-285750" algn="l" defTabSz="342900" rtl="0" eaLnBrk="1" latinLnBrk="0" hangingPunct="1">
                        <a:spcBef>
                          <a:spcPct val="20000"/>
                        </a:spcBef>
                        <a:buFont typeface="Arial" panose="020B0604020202020204" pitchFamily="34" charset="0"/>
                        <a:defRPr sz="1900" kern="1200">
                          <a:solidFill>
                            <a:schemeClr val="tx1"/>
                          </a:solidFill>
                          <a:latin typeface="Calibri" panose="020F0502020204030204" pitchFamily="34" charset="0"/>
                          <a:ea typeface="MS PGothic" panose="020B0600070205080204" pitchFamily="34" charset="-128"/>
                          <a:cs typeface=""/>
                        </a:defRPr>
                      </a:lvl2pPr>
                      <a:lvl3pPr marL="1143000" indent="-228600" algn="l" defTabSz="342900" rtl="0" eaLnBrk="1" latinLnBrk="0" hangingPunct="1">
                        <a:spcBef>
                          <a:spcPct val="20000"/>
                        </a:spcBef>
                        <a:buFont typeface="Arial" panose="020B0604020202020204" pitchFamily="34" charset="0"/>
                        <a:defRPr sz="1600" kern="1200">
                          <a:solidFill>
                            <a:schemeClr val="tx1"/>
                          </a:solidFill>
                          <a:latin typeface="Calibri" panose="020F0502020204030204" pitchFamily="34" charset="0"/>
                          <a:ea typeface="MS PGothic" panose="020B0600070205080204" pitchFamily="34" charset="-128"/>
                          <a:cs typeface=""/>
                        </a:defRPr>
                      </a:lvl3pPr>
                      <a:lvl4pPr marL="16002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4pPr>
                      <a:lvl5pPr marL="2057400" indent="-228600" algn="l" defTabSz="342900" rtl="0" eaLnBrk="1" latinLnBrk="0" hangingPunct="1">
                        <a:spcBef>
                          <a:spcPct val="20000"/>
                        </a:spcBef>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5pPr>
                      <a:lvl6pPr marL="25146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6pPr>
                      <a:lvl7pPr marL="29718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7pPr>
                      <a:lvl8pPr marL="34290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8pPr>
                      <a:lvl9pPr marL="3886200" indent="-228600" algn="l" defTabSz="342900" rtl="0" eaLnBrk="0" fontAlgn="base" latinLnBrk="0" hangingPunct="0">
                        <a:spcBef>
                          <a:spcPct val="20000"/>
                        </a:spcBef>
                        <a:spcAft>
                          <a:spcPct val="0"/>
                        </a:spcAft>
                        <a:buFont typeface="Arial" panose="020B0604020202020204" pitchFamily="34" charset="0"/>
                        <a:defRPr sz="1300" kern="1200">
                          <a:solidFill>
                            <a:schemeClr val="tx1"/>
                          </a:solidFill>
                          <a:latin typeface="Calibri" panose="020F0502020204030204" pitchFamily="34" charset="0"/>
                          <a:ea typeface="MS PGothic" panose="020B0600070205080204" pitchFamily="34" charset="-128"/>
                          <a:cs typeface=""/>
                        </a:defRPr>
                      </a:lvl9p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ლიმფადენოპათია </a:t>
                      </a:r>
                    </a:p>
                  </a:txBody>
                  <a:tcPr marL="6305" marR="6305" marT="6304" marB="0" anchor="b" horzOverflow="overflow">
                    <a:lnL w="12700" cap="flat" cmpd="sng" algn="ctr">
                      <a:solidFill>
                        <a:schemeClr val="accent1">
                          <a:lumMod val="50000"/>
                        </a:schemeClr>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09"/>
                  </a:ext>
                </a:extLst>
              </a:tr>
              <a:tr h="261241">
                <a:tc vMerge="1">
                  <a:txBody>
                    <a:bodyPr/>
                    <a:lstStyle/>
                    <a:p>
                      <a:pPr marL="90488" marR="0" lvl="0" indent="0" algn="l" defTabSz="342900" rtl="0" eaLnBrk="1" fontAlgn="ctr" latinLnBrk="0" hangingPunct="1">
                        <a:lnSpc>
                          <a:spcPct val="100000"/>
                        </a:lnSpc>
                        <a:spcBef>
                          <a:spcPct val="0"/>
                        </a:spcBef>
                        <a:spcAft>
                          <a:spcPct val="0"/>
                        </a:spcAft>
                        <a:buClrTx/>
                        <a:buSzTx/>
                        <a:buFontTx/>
                        <a:buNone/>
                        <a:tabLst/>
                      </a:pPr>
                      <a:endParaRPr kumimoji="0" lang="ka-GE" sz="1600" b="1" i="0" u="none" strike="noStrike" cap="none" normalizeH="0" baseline="0" dirty="0">
                        <a:ln>
                          <a:noFill/>
                        </a:ln>
                        <a:solidFill>
                          <a:schemeClr val="accent6">
                            <a:lumMod val="50000"/>
                          </a:schemeClr>
                        </a:solidFill>
                        <a:effectLst/>
                        <a:latin typeface="Calibri" panose="020F0502020204030204" pitchFamily="34" charset="0"/>
                        <a:ea typeface="MS PGothic" panose="020B0600070205080204" pitchFamily="34" charset="-128"/>
                      </a:endParaRPr>
                    </a:p>
                  </a:txBody>
                  <a:tcPr marL="6305" marR="6305" marT="6305" marB="0"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მადის დაქვეითება</a:t>
                      </a:r>
                    </a:p>
                  </a:txBody>
                  <a:tcPr marL="6305" marR="6305" marT="6304" marB="0" anchor="b" horzOverflow="overflow">
                    <a:lnL w="12700" cap="flat" cmpd="sng" algn="ctr">
                      <a:solidFill>
                        <a:schemeClr val="accent1">
                          <a:lumMod val="50000"/>
                        </a:schemeClr>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10"/>
                  </a:ext>
                </a:extLst>
              </a:tr>
              <a:tr h="261241">
                <a:tc vMerge="1">
                  <a:txBody>
                    <a:bodyPr/>
                    <a:lstStyle/>
                    <a:p>
                      <a:pPr marL="90488" marR="0" lvl="0" indent="0" algn="l" defTabSz="342900" rtl="0" eaLnBrk="1" fontAlgn="ctr" latinLnBrk="0" hangingPunct="1">
                        <a:lnSpc>
                          <a:spcPct val="100000"/>
                        </a:lnSpc>
                        <a:spcBef>
                          <a:spcPct val="0"/>
                        </a:spcBef>
                        <a:spcAft>
                          <a:spcPct val="0"/>
                        </a:spcAft>
                        <a:buClrTx/>
                        <a:buSzTx/>
                        <a:buFontTx/>
                        <a:buNone/>
                        <a:tabLst/>
                      </a:pPr>
                      <a:endParaRPr kumimoji="0" lang="ka-GE" sz="1600" b="1" i="0" u="none" strike="noStrike" cap="none" normalizeH="0" baseline="0" dirty="0">
                        <a:ln>
                          <a:noFill/>
                        </a:ln>
                        <a:solidFill>
                          <a:schemeClr val="accent6">
                            <a:lumMod val="50000"/>
                          </a:schemeClr>
                        </a:solidFill>
                        <a:effectLst/>
                        <a:latin typeface="Calibri" panose="020F0502020204030204" pitchFamily="34" charset="0"/>
                        <a:ea typeface="MS PGothic" panose="020B0600070205080204" pitchFamily="34" charset="-128"/>
                      </a:endParaRPr>
                    </a:p>
                  </a:txBody>
                  <a:tcPr marL="6305" marR="6305" marT="6305" marB="0"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თავბრუსხვევა</a:t>
                      </a:r>
                    </a:p>
                  </a:txBody>
                  <a:tcPr marL="6305" marR="6305" marT="6304" marB="0" anchor="b" horzOverflow="overflow">
                    <a:lnL w="12700" cap="flat" cmpd="sng" algn="ctr">
                      <a:solidFill>
                        <a:schemeClr val="accent1">
                          <a:lumMod val="50000"/>
                        </a:schemeClr>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11"/>
                  </a:ext>
                </a:extLst>
              </a:tr>
              <a:tr h="261241">
                <a:tc vMerge="1">
                  <a:txBody>
                    <a:bodyPr/>
                    <a:lstStyle/>
                    <a:p>
                      <a:pPr marL="90488" marR="0" lvl="0" indent="0" algn="l" defTabSz="342900" rtl="0" eaLnBrk="1" fontAlgn="ctr" latinLnBrk="0" hangingPunct="1">
                        <a:lnSpc>
                          <a:spcPct val="100000"/>
                        </a:lnSpc>
                        <a:spcBef>
                          <a:spcPct val="0"/>
                        </a:spcBef>
                        <a:spcAft>
                          <a:spcPct val="0"/>
                        </a:spcAft>
                        <a:buClrTx/>
                        <a:buSzTx/>
                        <a:buFontTx/>
                        <a:buNone/>
                        <a:tabLst/>
                      </a:pPr>
                      <a:endParaRPr kumimoji="0" lang="ka-GE" sz="1600" b="1" i="0" u="none" strike="noStrike" cap="none" normalizeH="0" baseline="0" dirty="0">
                        <a:ln>
                          <a:noFill/>
                        </a:ln>
                        <a:solidFill>
                          <a:schemeClr val="accent6">
                            <a:lumMod val="50000"/>
                          </a:schemeClr>
                        </a:solidFill>
                        <a:effectLst/>
                        <a:latin typeface="Calibri" panose="020F0502020204030204" pitchFamily="34" charset="0"/>
                        <a:ea typeface="MS PGothic" panose="020B0600070205080204" pitchFamily="34" charset="-128"/>
                      </a:endParaRPr>
                    </a:p>
                  </a:txBody>
                  <a:tcPr marL="6305" marR="6305" marT="6305" marB="0"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მუცლის ტკივილი</a:t>
                      </a:r>
                    </a:p>
                  </a:txBody>
                  <a:tcPr marL="6305" marR="6305" marT="6304" marB="0" anchor="b" horzOverflow="overflow">
                    <a:lnL w="12700" cap="flat" cmpd="sng" algn="ctr">
                      <a:solidFill>
                        <a:schemeClr val="accent1">
                          <a:lumMod val="50000"/>
                        </a:schemeClr>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12"/>
                  </a:ext>
                </a:extLst>
              </a:tr>
              <a:tr h="261241">
                <a:tc vMerge="1">
                  <a:txBody>
                    <a:bodyPr/>
                    <a:lstStyle/>
                    <a:p>
                      <a:pPr marL="90488" marR="0" lvl="0" indent="0" algn="l" defTabSz="342900" rtl="0" eaLnBrk="1" fontAlgn="ctr" latinLnBrk="0" hangingPunct="1">
                        <a:lnSpc>
                          <a:spcPct val="100000"/>
                        </a:lnSpc>
                        <a:spcBef>
                          <a:spcPct val="0"/>
                        </a:spcBef>
                        <a:spcAft>
                          <a:spcPct val="0"/>
                        </a:spcAft>
                        <a:buClrTx/>
                        <a:buSzTx/>
                        <a:buFontTx/>
                        <a:buNone/>
                        <a:tabLst/>
                      </a:pPr>
                      <a:endParaRPr kumimoji="0" lang="ka-GE" sz="1600" b="1" i="0" u="none" strike="noStrike" cap="none" normalizeH="0" baseline="0" dirty="0">
                        <a:ln>
                          <a:noFill/>
                        </a:ln>
                        <a:solidFill>
                          <a:schemeClr val="accent6">
                            <a:lumMod val="50000"/>
                          </a:schemeClr>
                        </a:solidFill>
                        <a:effectLst/>
                        <a:latin typeface="Calibri" panose="020F0502020204030204" pitchFamily="34" charset="0"/>
                        <a:ea typeface="MS PGothic" panose="020B0600070205080204" pitchFamily="34" charset="-128"/>
                      </a:endParaRPr>
                    </a:p>
                  </a:txBody>
                  <a:tcPr marL="6305" marR="6305" marT="6305" marB="0"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ჰიპერჰიდროზი</a:t>
                      </a:r>
                    </a:p>
                  </a:txBody>
                  <a:tcPr marL="6305" marR="6305" marT="6304" marB="0" anchor="b" horzOverflow="overflow">
                    <a:lnL w="12700" cap="flat" cmpd="sng" algn="ctr">
                      <a:solidFill>
                        <a:schemeClr val="accent1">
                          <a:lumMod val="50000"/>
                        </a:schemeClr>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13"/>
                  </a:ext>
                </a:extLst>
              </a:tr>
              <a:tr h="261241">
                <a:tc vMerge="1">
                  <a:txBody>
                    <a:bodyPr/>
                    <a:lstStyle/>
                    <a:p>
                      <a:pPr marL="90488" marR="0" lvl="0" indent="0" algn="l" defTabSz="342900" rtl="0" eaLnBrk="1" fontAlgn="ctr" latinLnBrk="0" hangingPunct="1">
                        <a:lnSpc>
                          <a:spcPct val="100000"/>
                        </a:lnSpc>
                        <a:spcBef>
                          <a:spcPct val="0"/>
                        </a:spcBef>
                        <a:spcAft>
                          <a:spcPct val="0"/>
                        </a:spcAft>
                        <a:buClrTx/>
                        <a:buSzTx/>
                        <a:buFontTx/>
                        <a:buNone/>
                        <a:tabLst/>
                      </a:pPr>
                      <a:endParaRPr kumimoji="0" lang="ka-GE" sz="1600" b="1" i="0" u="none" strike="noStrike" cap="none" normalizeH="0" baseline="0" dirty="0">
                        <a:ln>
                          <a:noFill/>
                        </a:ln>
                        <a:solidFill>
                          <a:schemeClr val="accent6">
                            <a:lumMod val="50000"/>
                          </a:schemeClr>
                        </a:solidFill>
                        <a:effectLst/>
                        <a:latin typeface="Calibri" panose="020F0502020204030204" pitchFamily="34" charset="0"/>
                        <a:ea typeface="MS PGothic" panose="020B0600070205080204" pitchFamily="34" charset="-128"/>
                      </a:endParaRPr>
                    </a:p>
                  </a:txBody>
                  <a:tcPr marL="6305" marR="6305" marT="6305" marB="0"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ქავილი</a:t>
                      </a:r>
                    </a:p>
                  </a:txBody>
                  <a:tcPr marL="6305" marR="6305" marT="6304" marB="0" anchor="b" horzOverflow="overflow">
                    <a:lnL w="12700" cap="flat" cmpd="sng" algn="ctr">
                      <a:solidFill>
                        <a:schemeClr val="accent1">
                          <a:lumMod val="50000"/>
                        </a:schemeClr>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14"/>
                  </a:ext>
                </a:extLst>
              </a:tr>
              <a:tr h="261241">
                <a:tc vMerge="1">
                  <a:txBody>
                    <a:bodyPr/>
                    <a:lstStyle/>
                    <a:p>
                      <a:pPr marL="90488" marR="0" lvl="0" indent="0" algn="l" defTabSz="342900" rtl="0" eaLnBrk="1" fontAlgn="ctr" latinLnBrk="0" hangingPunct="1">
                        <a:lnSpc>
                          <a:spcPct val="100000"/>
                        </a:lnSpc>
                        <a:spcBef>
                          <a:spcPct val="0"/>
                        </a:spcBef>
                        <a:spcAft>
                          <a:spcPct val="0"/>
                        </a:spcAft>
                        <a:buClrTx/>
                        <a:buSzTx/>
                        <a:buFontTx/>
                        <a:buNone/>
                        <a:tabLst/>
                      </a:pPr>
                      <a:endParaRPr kumimoji="0" lang="ka-GE" sz="1600" b="1" i="0" u="none" strike="noStrike" cap="none" normalizeH="0" baseline="0" dirty="0">
                        <a:ln>
                          <a:noFill/>
                        </a:ln>
                        <a:solidFill>
                          <a:schemeClr val="accent6">
                            <a:lumMod val="50000"/>
                          </a:schemeClr>
                        </a:solidFill>
                        <a:effectLst/>
                        <a:latin typeface="Calibri" panose="020F0502020204030204" pitchFamily="34" charset="0"/>
                        <a:ea typeface="MS PGothic" panose="020B0600070205080204" pitchFamily="34" charset="-128"/>
                      </a:endParaRPr>
                    </a:p>
                  </a:txBody>
                  <a:tcPr marL="6305" marR="6305" marT="6305" marB="0"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p>
                      <a:pPr marL="223838" marR="0" lvl="0" indent="0" algn="l" defTabSz="342900" rtl="0" eaLnBrk="1" fontAlgn="ctr" latinLnBrk="0" hangingPunct="1">
                        <a:lnSpc>
                          <a:spcPct val="100000"/>
                        </a:lnSpc>
                        <a:spcBef>
                          <a:spcPct val="0"/>
                        </a:spcBef>
                        <a:spcAft>
                          <a:spcPct val="0"/>
                        </a:spcAft>
                        <a:buClrTx/>
                        <a:buSzTx/>
                        <a:buFontTx/>
                        <a:buNone/>
                        <a:tabLst/>
                      </a:pPr>
                      <a:r>
                        <a:rPr lang="ka-GE" sz="2000" kern="1200" dirty="0">
                          <a:solidFill>
                            <a:schemeClr val="tx1"/>
                          </a:solidFill>
                          <a:effectLst/>
                          <a:latin typeface="+mn-lt"/>
                          <a:ea typeface="MS PGothic" panose="020B0600070205080204" pitchFamily="34" charset="-128"/>
                          <a:cs typeface=""/>
                        </a:rPr>
                        <a:t>გამონაყარი</a:t>
                      </a:r>
                    </a:p>
                  </a:txBody>
                  <a:tcPr marL="6305" marR="6305" marT="6304" marB="0" anchor="b" horzOverflow="overflow">
                    <a:lnL w="12700" cap="flat" cmpd="sng" algn="ctr">
                      <a:solidFill>
                        <a:schemeClr val="accent1">
                          <a:lumMod val="50000"/>
                        </a:schemeClr>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33218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hatExpectafterVaccinationAnimation_move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5974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WhatExpectafterVaccinationAnimation_dr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6927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1447801"/>
            <a:ext cx="4038600" cy="646331"/>
          </a:xfrm>
          <a:prstGeom prst="rect">
            <a:avLst/>
          </a:prstGeom>
          <a:solidFill>
            <a:schemeClr val="bg2">
              <a:lumMod val="75000"/>
            </a:schemeClr>
          </a:solidFill>
        </p:spPr>
        <p:txBody>
          <a:bodyPr wrap="square" rtlCol="0">
            <a:spAutoFit/>
          </a:bodyPr>
          <a:lstStyle/>
          <a:p>
            <a:r>
              <a:rPr lang="ka-GE" dirty="0"/>
              <a:t>აცრის ადგილას მტკივნეულობის და დისკომფორტის შესამცირებლად:</a:t>
            </a:r>
            <a:endParaRPr lang="en-US" dirty="0"/>
          </a:p>
        </p:txBody>
      </p:sp>
      <p:sp>
        <p:nvSpPr>
          <p:cNvPr id="5" name="TextBox 4"/>
          <p:cNvSpPr txBox="1"/>
          <p:nvPr/>
        </p:nvSpPr>
        <p:spPr>
          <a:xfrm>
            <a:off x="6553200" y="1447799"/>
            <a:ext cx="3810000" cy="923330"/>
          </a:xfrm>
          <a:prstGeom prst="rect">
            <a:avLst/>
          </a:prstGeom>
          <a:solidFill>
            <a:schemeClr val="bg2">
              <a:lumMod val="75000"/>
            </a:schemeClr>
          </a:solidFill>
        </p:spPr>
        <p:txBody>
          <a:bodyPr wrap="square" rtlCol="0">
            <a:spAutoFit/>
          </a:bodyPr>
          <a:lstStyle/>
          <a:p>
            <a:r>
              <a:rPr lang="en-US" dirty="0"/>
              <a:t>ც</a:t>
            </a:r>
            <a:r>
              <a:rPr lang="ka-GE" dirty="0"/>
              <a:t>ხელებით გამოწვეული დისკომფორტის შესამცირებლად</a:t>
            </a:r>
          </a:p>
          <a:p>
            <a:endParaRPr lang="en-US" dirty="0"/>
          </a:p>
        </p:txBody>
      </p:sp>
      <p:sp>
        <p:nvSpPr>
          <p:cNvPr id="3" name="TextBox 2"/>
          <p:cNvSpPr txBox="1"/>
          <p:nvPr/>
        </p:nvSpPr>
        <p:spPr>
          <a:xfrm>
            <a:off x="3429000" y="2895601"/>
            <a:ext cx="2286000" cy="2031325"/>
          </a:xfrm>
          <a:prstGeom prst="rect">
            <a:avLst/>
          </a:prstGeom>
          <a:noFill/>
        </p:spPr>
        <p:txBody>
          <a:bodyPr wrap="square" rtlCol="0">
            <a:spAutoFit/>
          </a:bodyPr>
          <a:lstStyle/>
          <a:p>
            <a:pPr marL="285750" indent="-285750">
              <a:buFont typeface="Arial" panose="020B0604020202020204" pitchFamily="34" charset="0"/>
              <a:buChar char="•"/>
            </a:pPr>
            <a:r>
              <a:rPr lang="ka-GE" dirty="0"/>
              <a:t>ინექციის ადგილას დაიდეთ სუფთა, გრილი საფენი;</a:t>
            </a:r>
          </a:p>
          <a:p>
            <a:pPr marL="285750" indent="-285750">
              <a:buFont typeface="Arial" panose="020B0604020202020204" pitchFamily="34" charset="0"/>
              <a:buChar char="•"/>
            </a:pPr>
            <a:r>
              <a:rPr lang="ka-GE" dirty="0"/>
              <a:t>ავარჯიშეთ მკლავი</a:t>
            </a:r>
            <a:endParaRPr lang="en-US" dirty="0"/>
          </a:p>
          <a:p>
            <a:pPr marL="285750" indent="-285750">
              <a:buFont typeface="Arial" panose="020B0604020202020204" pitchFamily="34" charset="0"/>
              <a:buChar char="•"/>
            </a:pPr>
            <a:endParaRPr lang="en-US" dirty="0"/>
          </a:p>
        </p:txBody>
      </p:sp>
      <p:sp>
        <p:nvSpPr>
          <p:cNvPr id="7" name="TextBox 6"/>
          <p:cNvSpPr txBox="1"/>
          <p:nvPr/>
        </p:nvSpPr>
        <p:spPr>
          <a:xfrm>
            <a:off x="8458200" y="2769276"/>
            <a:ext cx="2057400" cy="2031325"/>
          </a:xfrm>
          <a:prstGeom prst="rect">
            <a:avLst/>
          </a:prstGeom>
          <a:noFill/>
        </p:spPr>
        <p:txBody>
          <a:bodyPr wrap="square" rtlCol="0">
            <a:spAutoFit/>
          </a:bodyPr>
          <a:lstStyle/>
          <a:p>
            <a:pPr marL="285750" indent="-285750">
              <a:buFont typeface="Arial" panose="020B0604020202020204" pitchFamily="34" charset="0"/>
              <a:buChar char="•"/>
            </a:pPr>
            <a:r>
              <a:rPr lang="ka-GE" dirty="0"/>
              <a:t>მიიღეთ საკმარისი რაოდენობით სითხე;</a:t>
            </a:r>
            <a:endParaRPr lang="en-US" dirty="0"/>
          </a:p>
          <a:p>
            <a:pPr marL="285750" indent="-285750">
              <a:buFont typeface="Arial" panose="020B0604020202020204" pitchFamily="34" charset="0"/>
              <a:buChar char="•"/>
            </a:pPr>
            <a:r>
              <a:rPr lang="ka-GE" dirty="0"/>
              <a:t>ჩაიცვით მსუბუქად.</a:t>
            </a:r>
            <a:endParaRPr lang="en-US" dirty="0"/>
          </a:p>
          <a:p>
            <a:pPr marL="285750" indent="-285750">
              <a:buFont typeface="Arial" panose="020B0604020202020204" pitchFamily="34" charset="0"/>
              <a:buChar char="•"/>
            </a:pPr>
            <a:endParaRPr lang="en-US" dirty="0"/>
          </a:p>
        </p:txBody>
      </p:sp>
      <p:sp>
        <p:nvSpPr>
          <p:cNvPr id="8" name="TextBox 7"/>
          <p:cNvSpPr txBox="1"/>
          <p:nvPr/>
        </p:nvSpPr>
        <p:spPr>
          <a:xfrm>
            <a:off x="1524000" y="4875580"/>
            <a:ext cx="8991600" cy="1200329"/>
          </a:xfrm>
          <a:prstGeom prst="rect">
            <a:avLst/>
          </a:prstGeom>
          <a:noFill/>
        </p:spPr>
        <p:txBody>
          <a:bodyPr wrap="square" rtlCol="0">
            <a:spAutoFit/>
          </a:bodyPr>
          <a:lstStyle/>
          <a:p>
            <a:pPr marL="285750" indent="-285750">
              <a:buFont typeface="Arial" panose="020B0604020202020204" pitchFamily="34" charset="0"/>
              <a:buChar char="•"/>
            </a:pPr>
            <a:r>
              <a:rPr lang="ka-GE" dirty="0">
                <a:solidFill>
                  <a:schemeClr val="accent3">
                    <a:lumMod val="50000"/>
                  </a:schemeClr>
                </a:solidFill>
              </a:rPr>
              <a:t>ვაქცინის მეორე დოზის მიღებისას გვერდითი ეფექტები შეიძლება უფრო ინტენსიურად გამოვლინდეს, ვიდრე პირველი აცრისას. </a:t>
            </a:r>
          </a:p>
          <a:p>
            <a:pPr marL="285750" indent="-285750">
              <a:buFont typeface="Arial" panose="020B0604020202020204" pitchFamily="34" charset="0"/>
              <a:buChar char="•"/>
            </a:pPr>
            <a:r>
              <a:rPr lang="ka-GE" dirty="0">
                <a:solidFill>
                  <a:schemeClr val="accent3">
                    <a:lumMod val="50000"/>
                  </a:schemeClr>
                </a:solidFill>
              </a:rPr>
              <a:t>ეს ნორმალური მოვლენაა, რომელიც რამდენიმე დღეში გაივლის და გამოხატავს ორგანიზმის მიერ დამცველობითი იმუნიტეტის გამომუშავებას.</a:t>
            </a:r>
            <a:endParaRPr lang="en-US" dirty="0">
              <a:solidFill>
                <a:schemeClr val="accent3">
                  <a:lumMod val="50000"/>
                </a:schemeClr>
              </a:solidFill>
            </a:endParaRPr>
          </a:p>
        </p:txBody>
      </p:sp>
    </p:spTree>
    <p:extLst>
      <p:ext uri="{BB962C8B-B14F-4D97-AF65-F5344CB8AC3E}">
        <p14:creationId xmlns:p14="http://schemas.microsoft.com/office/powerpoint/2010/main" val="264581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459" y="1066801"/>
            <a:ext cx="9817941" cy="461665"/>
          </a:xfrm>
          <a:prstGeom prst="rect">
            <a:avLst/>
          </a:prstGeom>
          <a:solidFill>
            <a:schemeClr val="bg2">
              <a:lumMod val="75000"/>
            </a:schemeClr>
          </a:solidFill>
        </p:spPr>
        <p:txBody>
          <a:bodyPr wrap="square" rtlCol="0">
            <a:spAutoFit/>
          </a:bodyPr>
          <a:lstStyle/>
          <a:p>
            <a:r>
              <a:rPr lang="ka-GE" sz="2400" dirty="0"/>
              <a:t>როდის უნდა მიმართოთ ექიმს</a:t>
            </a:r>
            <a:endParaRPr lang="en-US" sz="2400" dirty="0"/>
          </a:p>
        </p:txBody>
      </p:sp>
      <p:sp>
        <p:nvSpPr>
          <p:cNvPr id="3" name="TextBox 2"/>
          <p:cNvSpPr txBox="1"/>
          <p:nvPr/>
        </p:nvSpPr>
        <p:spPr>
          <a:xfrm>
            <a:off x="3429000" y="2047874"/>
            <a:ext cx="6934200" cy="3416320"/>
          </a:xfrm>
          <a:prstGeom prst="rect">
            <a:avLst/>
          </a:prstGeom>
          <a:noFill/>
        </p:spPr>
        <p:txBody>
          <a:bodyPr wrap="square" rtlCol="0">
            <a:spAutoFit/>
          </a:bodyPr>
          <a:lstStyle/>
          <a:p>
            <a:pPr marL="285750" indent="-285750">
              <a:buFont typeface="Arial" panose="020B0604020202020204" pitchFamily="34" charset="0"/>
              <a:buChar char="•"/>
            </a:pPr>
            <a:r>
              <a:rPr lang="ka-GE" dirty="0"/>
              <a:t>შემთხვევათა უმრავლესობაში დისკომფორტი და ტკივილი ნორმალური მოვლენაა და ორგანიზმის მიერ იმუნიტეტის გამომუშავებაზე მიუთითებს.</a:t>
            </a:r>
          </a:p>
          <a:p>
            <a:pPr marL="285750" indent="-285750">
              <a:buFont typeface="Arial" panose="020B0604020202020204" pitchFamily="34" charset="0"/>
              <a:buChar char="•"/>
            </a:pPr>
            <a:r>
              <a:rPr lang="ka-GE" dirty="0"/>
              <a:t>პირადი ექიმისთვის ან 1522-სთვის მიმართვა რეკომენდებულია შემდეგ შემთხვევებში:</a:t>
            </a:r>
          </a:p>
          <a:p>
            <a:pPr marL="742950" lvl="1" indent="-285750">
              <a:buFont typeface="Wingdings" panose="05000000000000000000" pitchFamily="2" charset="2"/>
              <a:buChar char="§"/>
            </a:pPr>
            <a:r>
              <a:rPr lang="ka-GE" dirty="0"/>
              <a:t>თუ 24 საათის შემდეგ ინექციის ადგილის სიწითლე და მტკივნეულობა უარესდება;</a:t>
            </a:r>
            <a:endParaRPr lang="en-US" dirty="0"/>
          </a:p>
          <a:p>
            <a:pPr marL="742950" lvl="1" indent="-285750">
              <a:buFont typeface="Wingdings" panose="05000000000000000000" pitchFamily="2" charset="2"/>
              <a:buChar char="§"/>
            </a:pPr>
            <a:r>
              <a:rPr lang="ka-GE" dirty="0"/>
              <a:t>თუ გვერდითი ეფექტები გაშფოთებთ, ან როგორც ჩანს, არ გადის რამდენიმე დღეში. </a:t>
            </a:r>
          </a:p>
          <a:p>
            <a:r>
              <a:rPr lang="ka-GE" dirty="0">
                <a:solidFill>
                  <a:schemeClr val="accent3">
                    <a:lumMod val="50000"/>
                  </a:schemeClr>
                </a:solidFill>
              </a:rPr>
              <a:t>თუ ფიქრობთ, რომ </a:t>
            </a:r>
            <a:r>
              <a:rPr lang="en-US" dirty="0">
                <a:solidFill>
                  <a:schemeClr val="accent3">
                    <a:lumMod val="50000"/>
                  </a:schemeClr>
                </a:solidFill>
              </a:rPr>
              <a:t>COVID-19 </a:t>
            </a:r>
            <a:r>
              <a:rPr lang="ka-GE" dirty="0">
                <a:solidFill>
                  <a:schemeClr val="accent3">
                    <a:lumMod val="50000"/>
                  </a:schemeClr>
                </a:solidFill>
              </a:rPr>
              <a:t>ვაქცინაციის შემდეგ მძიმე რეაქცია განგივითარდათ, სასწრაფოდ მიმართეთ სამედიცინო დახმარებას 112-ის საშუალებით. </a:t>
            </a:r>
            <a:endParaRPr lang="en-US" dirty="0">
              <a:solidFill>
                <a:schemeClr val="accent3">
                  <a:lumMod val="50000"/>
                </a:schemeClr>
              </a:solidFill>
            </a:endParaRPr>
          </a:p>
        </p:txBody>
      </p:sp>
      <p:pic>
        <p:nvPicPr>
          <p:cNvPr id="29698" name="Picture 2" descr="nu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458" y="2123480"/>
            <a:ext cx="219075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28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477" y="358713"/>
            <a:ext cx="9601200" cy="685800"/>
          </a:xfrm>
        </p:spPr>
        <p:txBody>
          <a:bodyPr anchor="t"/>
          <a:lstStyle/>
          <a:p>
            <a:r>
              <a:rPr lang="ka-GE" sz="3600" b="1" dirty="0">
                <a:solidFill>
                  <a:schemeClr val="accent1">
                    <a:lumMod val="50000"/>
                  </a:schemeClr>
                </a:solidFill>
              </a:rPr>
              <a:t>ზოგადი ინფორმაცია ფაიზერის ვაქცინის შესახებ</a:t>
            </a:r>
            <a:endParaRPr lang="en-US" sz="3600" dirty="0"/>
          </a:p>
        </p:txBody>
      </p:sp>
      <p:sp>
        <p:nvSpPr>
          <p:cNvPr id="3" name="Content Placeholder 2"/>
          <p:cNvSpPr>
            <a:spLocks noGrp="1"/>
          </p:cNvSpPr>
          <p:nvPr>
            <p:ph idx="1"/>
          </p:nvPr>
        </p:nvSpPr>
        <p:spPr>
          <a:xfrm>
            <a:off x="809375" y="1710335"/>
            <a:ext cx="8594429" cy="4967870"/>
          </a:xfrm>
        </p:spPr>
        <p:txBody>
          <a:bodyPr>
            <a:normAutofit fontScale="92500" lnSpcReduction="20000"/>
          </a:bodyPr>
          <a:lstStyle/>
          <a:p>
            <a:pPr>
              <a:lnSpc>
                <a:spcPct val="100000"/>
              </a:lnSpc>
            </a:pPr>
            <a:r>
              <a:rPr lang="ka-GE" b="1" dirty="0"/>
              <a:t>დასახელება:</a:t>
            </a:r>
            <a:r>
              <a:rPr lang="ka-GE" dirty="0"/>
              <a:t> Pfizer-BioNTech COVID-19 Vaccine (BNT162b2) - </a:t>
            </a:r>
            <a:r>
              <a:rPr lang="en-US" dirty="0"/>
              <a:t>COMIRNATY®</a:t>
            </a:r>
          </a:p>
          <a:p>
            <a:pPr lvl="0">
              <a:lnSpc>
                <a:spcPct val="100000"/>
              </a:lnSpc>
            </a:pPr>
            <a:r>
              <a:rPr lang="ka-GE" b="1" dirty="0"/>
              <a:t>გამხსნელი:</a:t>
            </a:r>
            <a:r>
              <a:rPr lang="ka-GE" dirty="0"/>
              <a:t> 0,9% ნატრიუმის ქლორიდი (ნორმალური მარილიანი, </a:t>
            </a:r>
            <a:r>
              <a:rPr lang="en-US" dirty="0"/>
              <a:t> </a:t>
            </a:r>
            <a:r>
              <a:rPr lang="ka-GE" dirty="0"/>
              <a:t>კონსერვანტების გარეშე) </a:t>
            </a:r>
            <a:endParaRPr lang="en-US" dirty="0"/>
          </a:p>
          <a:p>
            <a:pPr lvl="0">
              <a:lnSpc>
                <a:spcPct val="100000"/>
              </a:lnSpc>
            </a:pPr>
            <a:r>
              <a:rPr lang="ka-GE" b="1" dirty="0"/>
              <a:t>მრავალდოზიანი ფლაკონი:</a:t>
            </a:r>
            <a:r>
              <a:rPr lang="ka-GE" dirty="0"/>
              <a:t> 5 დოზა ერთ ფლაკონში</a:t>
            </a:r>
            <a:endParaRPr lang="en-US" dirty="0"/>
          </a:p>
          <a:p>
            <a:pPr lvl="0">
              <a:lnSpc>
                <a:spcPct val="100000"/>
              </a:lnSpc>
            </a:pPr>
            <a:r>
              <a:rPr lang="ka-GE" b="1" dirty="0"/>
              <a:t>საინექციო დოზა:</a:t>
            </a:r>
            <a:r>
              <a:rPr lang="ka-GE" dirty="0"/>
              <a:t> 0,3 მლ (30 μg)</a:t>
            </a:r>
            <a:endParaRPr lang="en-US" dirty="0"/>
          </a:p>
          <a:p>
            <a:pPr lvl="0">
              <a:lnSpc>
                <a:spcPct val="100000"/>
              </a:lnSpc>
            </a:pPr>
            <a:r>
              <a:rPr lang="ka-GE" b="1" dirty="0"/>
              <a:t>ასაკობრივი ინდიკატორი:</a:t>
            </a:r>
            <a:r>
              <a:rPr lang="ka-GE" dirty="0"/>
              <a:t> 16 წელი და მეტი</a:t>
            </a:r>
            <a:endParaRPr lang="en-US" dirty="0"/>
          </a:p>
          <a:p>
            <a:pPr lvl="0">
              <a:lnSpc>
                <a:spcPct val="100000"/>
              </a:lnSpc>
            </a:pPr>
            <a:r>
              <a:rPr lang="ka-GE" b="1" dirty="0"/>
              <a:t>განრიგი: </a:t>
            </a:r>
            <a:r>
              <a:rPr lang="ka-GE" dirty="0"/>
              <a:t>2 დოზიანი სერია, რომელიც გამოყოფილია 21</a:t>
            </a:r>
            <a:r>
              <a:rPr lang="en-US" dirty="0"/>
              <a:t>-28  </a:t>
            </a:r>
            <a:r>
              <a:rPr lang="ka-GE" dirty="0"/>
              <a:t>დღით. პრიველ და მეორე დოზას შორის უნდა იყოს დაცული არანაკლებ 21 დღიანი და არაუმეტეს</a:t>
            </a:r>
            <a:r>
              <a:rPr lang="en-US" dirty="0"/>
              <a:t> </a:t>
            </a:r>
            <a:r>
              <a:rPr lang="ka-GE" dirty="0"/>
              <a:t> 42 დღიანი შუალედი. სერია, რომელიც დაიწყო Pfizer-ის COVID-19 ვაქცინით, უნდა დასრულდეს ამავე პროდუქტით.</a:t>
            </a:r>
            <a:endParaRPr lang="en-US" dirty="0"/>
          </a:p>
          <a:p>
            <a:pPr lvl="0">
              <a:lnSpc>
                <a:spcPct val="100000"/>
              </a:lnSpc>
            </a:pPr>
            <a:r>
              <a:rPr lang="ka-GE" b="1" dirty="0"/>
              <a:t>ადმინისტრირება: </a:t>
            </a:r>
            <a:r>
              <a:rPr lang="ka-GE" dirty="0"/>
              <a:t>ინტრამუსკულარული (IM) ინექცია დელტისებრ კუნთში.</a:t>
            </a:r>
            <a:endParaRPr lang="en-US" dirty="0"/>
          </a:p>
        </p:txBody>
      </p:sp>
      <p:pic>
        <p:nvPicPr>
          <p:cNvPr id="4" name="Picture 3"/>
          <p:cNvPicPr>
            <a:picLocks noChangeAspect="1"/>
          </p:cNvPicPr>
          <p:nvPr/>
        </p:nvPicPr>
        <p:blipFill>
          <a:blip r:embed="rId2"/>
          <a:stretch>
            <a:fillRect/>
          </a:stretch>
        </p:blipFill>
        <p:spPr>
          <a:xfrm>
            <a:off x="8495372" y="1870989"/>
            <a:ext cx="3065674" cy="1797093"/>
          </a:xfrm>
          <a:prstGeom prst="rect">
            <a:avLst/>
          </a:prstGeom>
          <a:ln>
            <a:noFill/>
          </a:ln>
          <a:effectLst>
            <a:softEdge rad="112500"/>
          </a:effectLst>
        </p:spPr>
      </p:pic>
    </p:spTree>
    <p:extLst>
      <p:ext uri="{BB962C8B-B14F-4D97-AF65-F5344CB8AC3E}">
        <p14:creationId xmlns:p14="http://schemas.microsoft.com/office/powerpoint/2010/main" val="128437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63818"/>
            <a:ext cx="8594429" cy="821822"/>
          </a:xfrm>
        </p:spPr>
        <p:txBody>
          <a:bodyPr>
            <a:noAutofit/>
          </a:bodyPr>
          <a:lstStyle/>
          <a:p>
            <a:pPr lvl="0"/>
            <a:r>
              <a:rPr lang="ka-GE" sz="3400" b="1" dirty="0">
                <a:solidFill>
                  <a:schemeClr val="accent1">
                    <a:lumMod val="50000"/>
                  </a:schemeClr>
                </a:solidFill>
              </a:rPr>
              <a:t>ზოგადი ინფორმაცია ფაიზერის ვაქცინის შესახებ</a:t>
            </a:r>
            <a:endParaRPr lang="en-US" sz="3400" b="1" dirty="0">
              <a:solidFill>
                <a:schemeClr val="accent1">
                  <a:lumMod val="50000"/>
                </a:schemeClr>
              </a:solidFill>
            </a:endParaRPr>
          </a:p>
        </p:txBody>
      </p:sp>
      <p:sp>
        <p:nvSpPr>
          <p:cNvPr id="3" name="Content Placeholder 2"/>
          <p:cNvSpPr>
            <a:spLocks noGrp="1"/>
          </p:cNvSpPr>
          <p:nvPr>
            <p:ph idx="1"/>
          </p:nvPr>
        </p:nvSpPr>
        <p:spPr>
          <a:xfrm>
            <a:off x="709127" y="1440230"/>
            <a:ext cx="11215395" cy="5240487"/>
          </a:xfrm>
        </p:spPr>
        <p:txBody>
          <a:bodyPr>
            <a:noAutofit/>
          </a:bodyPr>
          <a:lstStyle/>
          <a:p>
            <a:pPr lvl="0"/>
            <a:r>
              <a:rPr lang="ka-GE" sz="2000" b="1" dirty="0"/>
              <a:t>ფორმა:</a:t>
            </a:r>
            <a:r>
              <a:rPr lang="ka-GE" sz="2000" dirty="0"/>
              <a:t> </a:t>
            </a:r>
            <a:endParaRPr lang="en-US" sz="2000" dirty="0"/>
          </a:p>
          <a:p>
            <a:pPr lvl="1"/>
            <a:r>
              <a:rPr lang="ka-GE" sz="2000" dirty="0"/>
              <a:t>მრავალდოზიანი ფლაკონი (6 დოზა)</a:t>
            </a:r>
            <a:endParaRPr lang="en-US" sz="2000" dirty="0"/>
          </a:p>
          <a:p>
            <a:pPr lvl="1"/>
            <a:r>
              <a:rPr lang="ka-GE" sz="2000" dirty="0"/>
              <a:t>სატრანსპორტო კონტეინერი მეორეული შეფუთვა (ყუთი/დაფა) - 195 ფლაკონი (1170 დოზა)</a:t>
            </a:r>
            <a:endParaRPr lang="en-US" sz="2000" dirty="0"/>
          </a:p>
          <a:p>
            <a:pPr lvl="1"/>
            <a:r>
              <a:rPr lang="ka-GE" sz="2000" dirty="0"/>
              <a:t>კონტეინერი - 5 ყუთი/დაფა - 975 ფლაკონი (5850 დოზა)</a:t>
            </a:r>
            <a:endParaRPr lang="en-US" sz="2000" dirty="0"/>
          </a:p>
          <a:p>
            <a:pPr lvl="0"/>
            <a:r>
              <a:rPr lang="ka-GE" sz="2000" b="1" dirty="0"/>
              <a:t>ტემპერატურული რეჟიმი: </a:t>
            </a:r>
            <a:endParaRPr lang="en-US" sz="2000" dirty="0"/>
          </a:p>
          <a:p>
            <a:pPr lvl="1"/>
            <a:r>
              <a:rPr lang="en-US" sz="2000" dirty="0"/>
              <a:t>-60°C -</a:t>
            </a:r>
            <a:r>
              <a:rPr lang="ka-GE" sz="2000" dirty="0"/>
              <a:t>9</a:t>
            </a:r>
            <a:r>
              <a:rPr lang="en-US" sz="2000" dirty="0"/>
              <a:t>0°C - </a:t>
            </a:r>
            <a:r>
              <a:rPr lang="ka-GE" sz="2000" dirty="0"/>
              <a:t>მწარმოებლის მიერ მითითებული ვადის შესაბამისად; </a:t>
            </a:r>
            <a:endParaRPr lang="en-US" sz="2000" dirty="0"/>
          </a:p>
          <a:p>
            <a:pPr lvl="1"/>
            <a:r>
              <a:rPr lang="en-US" sz="2000" dirty="0"/>
              <a:t>+2°C +8°C – 120 </a:t>
            </a:r>
            <a:r>
              <a:rPr lang="ka-GE" sz="2000" dirty="0"/>
              <a:t>საათის განმავლობაში (5 დღე);</a:t>
            </a:r>
            <a:endParaRPr lang="en-US" sz="2000" dirty="0"/>
          </a:p>
          <a:p>
            <a:pPr lvl="1"/>
            <a:r>
              <a:rPr lang="en-US" sz="2000" dirty="0"/>
              <a:t>+2°C +8°C </a:t>
            </a:r>
            <a:r>
              <a:rPr lang="ka-GE" sz="2000" dirty="0"/>
              <a:t>ტემერატურაზე დაყოვნებული ვაქცინის თავიდან გაყინვა არ შეიძლება;</a:t>
            </a:r>
            <a:endParaRPr lang="en-US" sz="2000" dirty="0"/>
          </a:p>
          <a:p>
            <a:pPr lvl="1"/>
            <a:r>
              <a:rPr lang="ka-GE" sz="2000" dirty="0"/>
              <a:t>განზავებული ვაქცინის შენახვა შესაძლებელია </a:t>
            </a:r>
            <a:r>
              <a:rPr lang="en-US" sz="2000" dirty="0"/>
              <a:t>+2°C +</a:t>
            </a:r>
            <a:r>
              <a:rPr lang="ka-GE" sz="2000" dirty="0"/>
              <a:t>30</a:t>
            </a:r>
            <a:r>
              <a:rPr lang="en-US" sz="2000" dirty="0"/>
              <a:t>°C </a:t>
            </a:r>
            <a:r>
              <a:rPr lang="ka-GE" sz="2000" dirty="0"/>
              <a:t>ტემპერატურაზე 6 საათის განმავლობაში;</a:t>
            </a:r>
            <a:endParaRPr lang="en-US" sz="2000" dirty="0"/>
          </a:p>
          <a:p>
            <a:pPr lvl="0">
              <a:lnSpc>
                <a:spcPct val="100000"/>
              </a:lnSpc>
            </a:pPr>
            <a:r>
              <a:rPr lang="ka-GE" sz="2000" dirty="0"/>
              <a:t>შენახვის დროს, მაქსიმალურად შეამცირეთ ოთახის სინათლის ზემოქმედება განუზავებელი ვაქცინის ფლაკონზე.  პირდაპირი მზის </a:t>
            </a:r>
            <a:r>
              <a:rPr lang="en-US" sz="2000" dirty="0" err="1"/>
              <a:t>შუქისა</a:t>
            </a:r>
            <a:r>
              <a:rPr lang="en-US" sz="2000" dirty="0"/>
              <a:t> </a:t>
            </a:r>
            <a:r>
              <a:rPr lang="ka-GE" sz="2000" dirty="0"/>
              <a:t>და ულტრაიისფერი სინათლ</a:t>
            </a:r>
            <a:r>
              <a:rPr lang="en-US" sz="2000" dirty="0" err="1"/>
              <a:t>ის</a:t>
            </a:r>
            <a:r>
              <a:rPr lang="en-US" sz="2000" dirty="0"/>
              <a:t> </a:t>
            </a:r>
            <a:r>
              <a:rPr lang="ka-GE" sz="2000" dirty="0"/>
              <a:t>ზემოქმედება არ შეიძლება</a:t>
            </a:r>
            <a:endParaRPr lang="en-US" sz="2000" dirty="0"/>
          </a:p>
        </p:txBody>
      </p:sp>
    </p:spTree>
    <p:extLst>
      <p:ext uri="{BB962C8B-B14F-4D97-AF65-F5344CB8AC3E}">
        <p14:creationId xmlns:p14="http://schemas.microsoft.com/office/powerpoint/2010/main" val="102875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820400" cy="838200"/>
          </a:xfrm>
          <a:noFill/>
        </p:spPr>
        <p:txBody>
          <a:bodyPr anchor="t">
            <a:noAutofit/>
          </a:bodyPr>
          <a:lstStyle/>
          <a:p>
            <a:r>
              <a:rPr lang="ka-GE" sz="3200" dirty="0">
                <a:solidFill>
                  <a:schemeClr val="tx2">
                    <a:lumMod val="75000"/>
                  </a:schemeClr>
                </a:solidFill>
                <a:latin typeface="+mn-lt"/>
              </a:rPr>
              <a:t>ფაიზერის </a:t>
            </a:r>
            <a:r>
              <a:rPr lang="en-US" sz="3200" dirty="0">
                <a:solidFill>
                  <a:schemeClr val="tx2">
                    <a:lumMod val="75000"/>
                  </a:schemeClr>
                </a:solidFill>
                <a:latin typeface="+mn-lt"/>
              </a:rPr>
              <a:t>mRNA </a:t>
            </a:r>
            <a:r>
              <a:rPr lang="ka-GE" sz="3200" dirty="0">
                <a:solidFill>
                  <a:schemeClr val="tx2">
                    <a:lumMod val="75000"/>
                  </a:schemeClr>
                </a:solidFill>
                <a:latin typeface="+mn-lt"/>
              </a:rPr>
              <a:t>ვაქცინის უკუჩვენებები და გაფრთხილებები</a:t>
            </a:r>
            <a:endParaRPr lang="en-US" sz="3200" dirty="0">
              <a:solidFill>
                <a:schemeClr val="tx2">
                  <a:lumMod val="75000"/>
                </a:schemeClr>
              </a:solidFill>
              <a:latin typeface="+mn-lt"/>
            </a:endParaRPr>
          </a:p>
        </p:txBody>
      </p:sp>
      <p:pic>
        <p:nvPicPr>
          <p:cNvPr id="3" name="Picture 2"/>
          <p:cNvPicPr>
            <a:picLocks noChangeAspect="1"/>
          </p:cNvPicPr>
          <p:nvPr/>
        </p:nvPicPr>
        <p:blipFill>
          <a:blip r:embed="rId2"/>
          <a:stretch>
            <a:fillRect/>
          </a:stretch>
        </p:blipFill>
        <p:spPr>
          <a:xfrm>
            <a:off x="723900" y="1008422"/>
            <a:ext cx="10096501" cy="5849578"/>
          </a:xfrm>
          <a:prstGeom prst="rect">
            <a:avLst/>
          </a:prstGeom>
        </p:spPr>
      </p:pic>
    </p:spTree>
    <p:extLst>
      <p:ext uri="{BB962C8B-B14F-4D97-AF65-F5344CB8AC3E}">
        <p14:creationId xmlns:p14="http://schemas.microsoft.com/office/powerpoint/2010/main" val="254851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101" y="-70446"/>
            <a:ext cx="10820400" cy="838200"/>
          </a:xfrm>
          <a:noFill/>
        </p:spPr>
        <p:txBody>
          <a:bodyPr anchor="t">
            <a:noAutofit/>
          </a:bodyPr>
          <a:lstStyle/>
          <a:p>
            <a:r>
              <a:rPr lang="ka-GE" sz="2800" dirty="0">
                <a:solidFill>
                  <a:schemeClr val="tx2">
                    <a:lumMod val="75000"/>
                  </a:schemeClr>
                </a:solidFill>
                <a:latin typeface="+mn-lt"/>
              </a:rPr>
              <a:t>ფაიზერის </a:t>
            </a:r>
            <a:r>
              <a:rPr lang="en-US" sz="2800" dirty="0">
                <a:solidFill>
                  <a:schemeClr val="tx2">
                    <a:lumMod val="75000"/>
                  </a:schemeClr>
                </a:solidFill>
                <a:latin typeface="+mn-lt"/>
              </a:rPr>
              <a:t>mRNA </a:t>
            </a:r>
            <a:r>
              <a:rPr lang="ka-GE" sz="2800" dirty="0">
                <a:solidFill>
                  <a:schemeClr val="tx2">
                    <a:lumMod val="75000"/>
                  </a:schemeClr>
                </a:solidFill>
                <a:latin typeface="+mn-lt"/>
              </a:rPr>
              <a:t>ვაქცინის უკუჩვენებები და გაფრთხილებები</a:t>
            </a:r>
            <a:endParaRPr lang="en-US" sz="2800" dirty="0">
              <a:solidFill>
                <a:schemeClr val="tx2">
                  <a:lumMod val="75000"/>
                </a:schemeClr>
              </a:solidFill>
              <a:latin typeface="+mn-lt"/>
            </a:endParaRPr>
          </a:p>
        </p:txBody>
      </p:sp>
      <p:pic>
        <p:nvPicPr>
          <p:cNvPr id="5" name="Picture 4"/>
          <p:cNvPicPr>
            <a:picLocks noChangeAspect="1"/>
          </p:cNvPicPr>
          <p:nvPr/>
        </p:nvPicPr>
        <p:blipFill>
          <a:blip r:embed="rId2"/>
          <a:stretch>
            <a:fillRect/>
          </a:stretch>
        </p:blipFill>
        <p:spPr>
          <a:xfrm>
            <a:off x="609600" y="767754"/>
            <a:ext cx="10516016" cy="6090246"/>
          </a:xfrm>
          <a:prstGeom prst="rect">
            <a:avLst/>
          </a:prstGeom>
        </p:spPr>
      </p:pic>
    </p:spTree>
    <p:extLst>
      <p:ext uri="{BB962C8B-B14F-4D97-AF65-F5344CB8AC3E}">
        <p14:creationId xmlns:p14="http://schemas.microsoft.com/office/powerpoint/2010/main" val="382324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9601200" cy="685800"/>
          </a:xfrm>
          <a:noFill/>
        </p:spPr>
        <p:txBody>
          <a:bodyPr anchor="t">
            <a:normAutofit fontScale="90000"/>
          </a:bodyPr>
          <a:lstStyle/>
          <a:p>
            <a:r>
              <a:rPr lang="ka-GE" sz="2400" b="1" dirty="0">
                <a:solidFill>
                  <a:schemeClr val="tx2">
                    <a:lumMod val="75000"/>
                  </a:schemeClr>
                </a:solidFill>
              </a:rPr>
              <a:t>სხვა რეაქციებს და მდგომარეობებს, რომლებიც არ წარმოადგენენ არც უკუჩვენებას და არც გამაფრთხილებელ ზომებს, მიეკუთვნება: </a:t>
            </a:r>
            <a:br>
              <a:rPr lang="en-US" sz="2400" b="1" dirty="0">
                <a:solidFill>
                  <a:schemeClr val="tx2">
                    <a:lumMod val="75000"/>
                  </a:schemeClr>
                </a:solidFill>
              </a:rPr>
            </a:br>
            <a:endParaRPr lang="en-US" sz="2400" b="1" dirty="0">
              <a:solidFill>
                <a:schemeClr val="tx2">
                  <a:lumMod val="75000"/>
                </a:schemeClr>
              </a:solidFill>
            </a:endParaRPr>
          </a:p>
        </p:txBody>
      </p:sp>
      <p:sp>
        <p:nvSpPr>
          <p:cNvPr id="3" name="Content Placeholder 2"/>
          <p:cNvSpPr>
            <a:spLocks noGrp="1"/>
          </p:cNvSpPr>
          <p:nvPr>
            <p:ph idx="1"/>
          </p:nvPr>
        </p:nvSpPr>
        <p:spPr>
          <a:xfrm>
            <a:off x="838199" y="993712"/>
            <a:ext cx="11160967" cy="5715000"/>
          </a:xfrm>
        </p:spPr>
        <p:txBody>
          <a:bodyPr>
            <a:noAutofit/>
          </a:bodyPr>
          <a:lstStyle/>
          <a:p>
            <a:pPr lvl="0">
              <a:lnSpc>
                <a:spcPct val="110000"/>
              </a:lnSpc>
            </a:pPr>
            <a:r>
              <a:rPr lang="ka-GE" sz="1900" dirty="0"/>
              <a:t>დაგვიანებული ლოკალური რეაქცია, რომელიც ვლინდება mRNA COVID-19 ვაქცინის ინექციის ადგილას აცრიდან ერთ კვირაში კარგად შემოფარგლული ერითემის სახით და ზოგიერთ პაციენტს განმეორებით უვითარდება მეორე აცრის შემდეგ. რეაქციის ეს ტიპი არ წარმოადგენს ვაცინის უკუჩვენებას და იმ პირებს, რომელთაც ამ ტიპის რეაქცია განუვითარდათ mRNA ვაქცინის საწყისი დოზის შემდეგ, შეუძლიათ გააგრძელონ აცრა მეორე დოზით გეგმის მიხედვით.</a:t>
            </a:r>
            <a:endParaRPr lang="en-US" sz="1900" dirty="0"/>
          </a:p>
          <a:p>
            <a:pPr>
              <a:lnSpc>
                <a:spcPct val="110000"/>
              </a:lnSpc>
            </a:pPr>
            <a:r>
              <a:rPr lang="ka-GE" sz="1900" dirty="0"/>
              <a:t>სახის შეშუპება იმ ადგილებში, სადაც პაციენტს შეყვანილი ჰქონდა კოსმეტიკური ფილერები ასევე დაფიქსირდა mRNA COVID-19 ვაქცინით აცრის იშვიათ შემთხვევებში. </a:t>
            </a:r>
          </a:p>
          <a:p>
            <a:pPr>
              <a:lnSpc>
                <a:spcPct val="110000"/>
              </a:lnSpc>
            </a:pPr>
            <a:r>
              <a:rPr lang="ka-GE" sz="1900" dirty="0"/>
              <a:t>კოსმეტიკური ფილერები არ წარმოადგენს COVID-19 ვაქცინაციის უკუჩვენებას და სპეციფიკური სიფრთხილის ზომები საჭირო არ არის, თუმცა მიზანშეწონილია ამგვარი ჩარევის მქონე პირებს მიეწოდოთ ინფორმაცია ვაქცინაციის შემდგომი შეშუპების შესაძლებლობის შესახებ. </a:t>
            </a:r>
          </a:p>
          <a:p>
            <a:pPr>
              <a:lnSpc>
                <a:spcPct val="110000"/>
              </a:lnSpc>
            </a:pPr>
            <a:r>
              <a:rPr lang="ka-GE" sz="1900" dirty="0"/>
              <a:t>ანტიკოაგულაციური თერაპია არ წარმოადგენს უკუჩვენებას ვაქცინაციის მიმართ: ნაკლებად სავარაუდოა კუნთშიდა ინექციის შემდეგ სისხლდენის განვითარება პაციენტებში, რომლებიც ღებულობენ ანტიკოაგულანტებს. ასეთ პაციენტებს რეკომენდებულია მიეცეთ რჩევა ჰემატომის რისკის შემცირების მიზნით, ინექციის ადგილზე ცოტა ხნით ზეწოლასთან დაკავშირებით. </a:t>
            </a:r>
            <a:endParaRPr lang="en-US" sz="1900" dirty="0"/>
          </a:p>
        </p:txBody>
      </p:sp>
    </p:spTree>
    <p:extLst>
      <p:ext uri="{BB962C8B-B14F-4D97-AF65-F5344CB8AC3E}">
        <p14:creationId xmlns:p14="http://schemas.microsoft.com/office/powerpoint/2010/main" val="20958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625"/>
            <a:ext cx="9601200" cy="720213"/>
          </a:xfrm>
        </p:spPr>
        <p:txBody>
          <a:bodyPr/>
          <a:lstStyle/>
          <a:p>
            <a:r>
              <a:rPr lang="en-US" altLang="en-US" sz="4000" b="1" dirty="0">
                <a:latin typeface="+mn-lt"/>
              </a:rPr>
              <a:t>COVID-19</a:t>
            </a:r>
            <a:r>
              <a:rPr lang="ka-GE" altLang="en-US" sz="4000" b="1" dirty="0">
                <a:latin typeface="+mn-lt"/>
              </a:rPr>
              <a:t>-ის საწინააღმდეგო</a:t>
            </a:r>
            <a:r>
              <a:rPr lang="en-US" altLang="en-US" sz="4000" b="1" dirty="0">
                <a:latin typeface="+mn-lt"/>
              </a:rPr>
              <a:t> </a:t>
            </a:r>
            <a:r>
              <a:rPr lang="ka-GE" altLang="en-US" sz="4000" b="1" dirty="0">
                <a:latin typeface="+mn-lt"/>
              </a:rPr>
              <a:t>ვაქცინაცია</a:t>
            </a:r>
            <a:endParaRPr lang="en-US" sz="4000" dirty="0">
              <a:latin typeface="+mn-lt"/>
            </a:endParaRPr>
          </a:p>
        </p:txBody>
      </p:sp>
      <p:sp>
        <p:nvSpPr>
          <p:cNvPr id="3" name="Content Placeholder 2"/>
          <p:cNvSpPr>
            <a:spLocks noGrp="1"/>
          </p:cNvSpPr>
          <p:nvPr>
            <p:ph idx="1"/>
          </p:nvPr>
        </p:nvSpPr>
        <p:spPr>
          <a:xfrm>
            <a:off x="1138335" y="1484670"/>
            <a:ext cx="10618236" cy="5102741"/>
          </a:xfrm>
        </p:spPr>
        <p:txBody>
          <a:bodyPr>
            <a:normAutofit/>
          </a:bodyPr>
          <a:lstStyle/>
          <a:p>
            <a:pPr algn="just">
              <a:spcBef>
                <a:spcPct val="0"/>
              </a:spcBef>
            </a:pPr>
            <a:r>
              <a:rPr lang="en-US" altLang="en-US" sz="2600" dirty="0">
                <a:solidFill>
                  <a:srgbClr val="161645"/>
                </a:solidFill>
                <a:latin typeface="Calibri" panose="020F0502020204030204" pitchFamily="34" charset="0"/>
                <a:cs typeface="Calibri" panose="020F0502020204030204" pitchFamily="34" charset="0"/>
              </a:rPr>
              <a:t>COVID-19 </a:t>
            </a:r>
            <a:r>
              <a:rPr lang="ka-GE" altLang="en-US" sz="2600" dirty="0">
                <a:solidFill>
                  <a:srgbClr val="161645"/>
                </a:solidFill>
                <a:latin typeface="Calibri" panose="020F0502020204030204" pitchFamily="34" charset="0"/>
                <a:cs typeface="Calibri" panose="020F0502020204030204" pitchFamily="34" charset="0"/>
              </a:rPr>
              <a:t>პანდემიით</a:t>
            </a:r>
            <a:r>
              <a:rPr lang="en-US" altLang="en-US" sz="2600" dirty="0">
                <a:solidFill>
                  <a:srgbClr val="161645"/>
                </a:solidFill>
                <a:latin typeface="Calibri" panose="020F0502020204030204" pitchFamily="34" charset="0"/>
                <a:cs typeface="Calibri" panose="020F0502020204030204" pitchFamily="34" charset="0"/>
              </a:rPr>
              <a:t> </a:t>
            </a:r>
            <a:r>
              <a:rPr lang="ka-GE" altLang="en-US" sz="2600" dirty="0">
                <a:solidFill>
                  <a:srgbClr val="161645"/>
                </a:solidFill>
                <a:latin typeface="Calibri" panose="020F0502020204030204" pitchFamily="34" charset="0"/>
                <a:cs typeface="Calibri" panose="020F0502020204030204" pitchFamily="34" charset="0"/>
              </a:rPr>
              <a:t>მიყენებული ზიანის</a:t>
            </a:r>
            <a:r>
              <a:rPr lang="en-US" altLang="en-US" sz="2600" dirty="0">
                <a:solidFill>
                  <a:srgbClr val="161645"/>
                </a:solidFill>
                <a:latin typeface="Calibri" panose="020F0502020204030204" pitchFamily="34" charset="0"/>
                <a:cs typeface="Calibri" panose="020F0502020204030204" pitchFamily="34" charset="0"/>
              </a:rPr>
              <a:t> </a:t>
            </a:r>
            <a:r>
              <a:rPr lang="ka-GE" altLang="en-US" sz="2600" dirty="0">
                <a:solidFill>
                  <a:srgbClr val="161645"/>
                </a:solidFill>
                <a:latin typeface="Calibri" panose="020F0502020204030204" pitchFamily="34" charset="0"/>
                <a:cs typeface="Calibri" panose="020F0502020204030204" pitchFamily="34" charset="0"/>
              </a:rPr>
              <a:t>შემცირებისათვის რაციონალური გამოსავალია ვირუსის საწინააღმდეგო უსაფრთხო და ეფექტური ვაქცინების დანერგვა და ადმინისტრირება, რაც საბოლოოდ ეპიდემიის დასრულების უმნიშვნელოვანესი წინაპირობაა. </a:t>
            </a:r>
          </a:p>
          <a:p>
            <a:pPr algn="just">
              <a:spcBef>
                <a:spcPct val="0"/>
              </a:spcBef>
            </a:pPr>
            <a:r>
              <a:rPr lang="ka-GE" altLang="en-US" sz="2600" dirty="0">
                <a:solidFill>
                  <a:srgbClr val="161645"/>
                </a:solidFill>
                <a:latin typeface="Calibri" panose="020F0502020204030204" pitchFamily="34" charset="0"/>
                <a:cs typeface="Calibri" panose="020F0502020204030204" pitchFamily="34" charset="0"/>
              </a:rPr>
              <a:t> დღეისთვის რამდენიმე</a:t>
            </a:r>
            <a:r>
              <a:rPr lang="en-US" altLang="en-US" sz="2600" dirty="0">
                <a:solidFill>
                  <a:srgbClr val="161645"/>
                </a:solidFill>
                <a:latin typeface="Calibri" panose="020F0502020204030204" pitchFamily="34" charset="0"/>
                <a:cs typeface="Calibri" panose="020F0502020204030204" pitchFamily="34" charset="0"/>
              </a:rPr>
              <a:t> </a:t>
            </a:r>
            <a:r>
              <a:rPr lang="ka-GE" altLang="en-US" sz="2600" dirty="0">
                <a:solidFill>
                  <a:srgbClr val="161645"/>
                </a:solidFill>
                <a:latin typeface="Calibri" panose="020F0502020204030204" pitchFamily="34" charset="0"/>
                <a:cs typeface="Calibri" panose="020F0502020204030204" pitchFamily="34" charset="0"/>
              </a:rPr>
              <a:t>ათეული ვაქცინის დანერგვაზე მიმდინარეობს მუშაობა.</a:t>
            </a:r>
            <a:r>
              <a:rPr lang="en-US" altLang="en-US" sz="2600" dirty="0">
                <a:solidFill>
                  <a:srgbClr val="161645"/>
                </a:solidFill>
                <a:latin typeface="Calibri" panose="020F0502020204030204" pitchFamily="34" charset="0"/>
                <a:cs typeface="Calibri" panose="020F0502020204030204" pitchFamily="34" charset="0"/>
              </a:rPr>
              <a:t> </a:t>
            </a:r>
            <a:endParaRPr lang="ka-GE" altLang="en-US" sz="2600" dirty="0">
              <a:solidFill>
                <a:srgbClr val="161645"/>
              </a:solidFill>
              <a:latin typeface="Calibri" panose="020F0502020204030204" pitchFamily="34" charset="0"/>
              <a:cs typeface="Calibri" panose="020F0502020204030204" pitchFamily="34" charset="0"/>
            </a:endParaRPr>
          </a:p>
          <a:p>
            <a:pPr algn="just">
              <a:spcBef>
                <a:spcPct val="0"/>
              </a:spcBef>
            </a:pPr>
            <a:endParaRPr lang="en-US" altLang="en-US" sz="2600" dirty="0">
              <a:solidFill>
                <a:srgbClr val="161645"/>
              </a:solidFill>
              <a:latin typeface="Calibri" panose="020F0502020204030204" pitchFamily="34" charset="0"/>
              <a:cs typeface="Calibri" panose="020F0502020204030204" pitchFamily="34" charset="0"/>
            </a:endParaRPr>
          </a:p>
          <a:p>
            <a:pPr algn="just">
              <a:spcBef>
                <a:spcPct val="0"/>
              </a:spcBef>
            </a:pPr>
            <a:r>
              <a:rPr lang="ka-GE" altLang="en-US" sz="2600" dirty="0">
                <a:solidFill>
                  <a:srgbClr val="161645"/>
                </a:solidFill>
                <a:latin typeface="Calibri" panose="020F0502020204030204" pitchFamily="34" charset="0"/>
                <a:cs typeface="Calibri" panose="020F0502020204030204" pitchFamily="34" charset="0"/>
              </a:rPr>
              <a:t>ამჟამად &gt;134 ქვეყანაში დაწყებულია </a:t>
            </a:r>
            <a:r>
              <a:rPr lang="en-US" altLang="en-US" sz="2600" dirty="0">
                <a:solidFill>
                  <a:srgbClr val="161645"/>
                </a:solidFill>
                <a:latin typeface="Calibri" panose="020F0502020204030204" pitchFamily="34" charset="0"/>
                <a:cs typeface="Calibri" panose="020F0502020204030204" pitchFamily="34" charset="0"/>
              </a:rPr>
              <a:t>COVID-19 </a:t>
            </a:r>
            <a:r>
              <a:rPr lang="ka-GE" altLang="en-US" sz="2600" dirty="0">
                <a:solidFill>
                  <a:srgbClr val="161645"/>
                </a:solidFill>
                <a:latin typeface="Calibri" panose="020F0502020204030204" pitchFamily="34" charset="0"/>
                <a:cs typeface="Calibri" panose="020F0502020204030204" pitchFamily="34" charset="0"/>
              </a:rPr>
              <a:t>საწინააღმდეგო ვაქცინაცია და ჯამურად გაკეთებულია 458</a:t>
            </a:r>
            <a:r>
              <a:rPr lang="en-US" altLang="en-US" sz="2600" dirty="0">
                <a:solidFill>
                  <a:srgbClr val="161645"/>
                </a:solidFill>
                <a:latin typeface="Calibri" panose="020F0502020204030204" pitchFamily="34" charset="0"/>
                <a:cs typeface="Calibri" panose="020F0502020204030204" pitchFamily="34" charset="0"/>
              </a:rPr>
              <a:t> </a:t>
            </a:r>
            <a:r>
              <a:rPr lang="ka-GE" altLang="en-US" sz="2600" dirty="0">
                <a:solidFill>
                  <a:srgbClr val="161645"/>
                </a:solidFill>
                <a:latin typeface="Calibri" panose="020F0502020204030204" pitchFamily="34" charset="0"/>
                <a:cs typeface="Calibri" panose="020F0502020204030204" pitchFamily="34" charset="0"/>
              </a:rPr>
              <a:t>მლნ მეტი დოზა.</a:t>
            </a:r>
          </a:p>
          <a:p>
            <a:endParaRPr lang="en-US" sz="2600" dirty="0"/>
          </a:p>
        </p:txBody>
      </p:sp>
    </p:spTree>
    <p:extLst>
      <p:ext uri="{BB962C8B-B14F-4D97-AF65-F5344CB8AC3E}">
        <p14:creationId xmlns:p14="http://schemas.microsoft.com/office/powerpoint/2010/main" val="348460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376" y="144625"/>
            <a:ext cx="9601200" cy="527180"/>
          </a:xfrm>
        </p:spPr>
        <p:txBody>
          <a:bodyPr>
            <a:normAutofit/>
          </a:bodyPr>
          <a:lstStyle/>
          <a:p>
            <a:r>
              <a:rPr lang="ka-GE" sz="2400" b="1" dirty="0"/>
              <a:t>კომირნატის გვერდითი მოვლენები კლინიკური კვლევებიდან </a:t>
            </a:r>
            <a:endParaRPr lang="en-US" sz="2400" b="1"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684953267"/>
              </p:ext>
            </p:extLst>
          </p:nvPr>
        </p:nvGraphicFramePr>
        <p:xfrm>
          <a:off x="845978" y="592375"/>
          <a:ext cx="11346022" cy="6302948"/>
        </p:xfrm>
        <a:graphic>
          <a:graphicData uri="http://schemas.openxmlformats.org/drawingml/2006/table">
            <a:tbl>
              <a:tblPr firstRow="1" firstCol="1" lastRow="1" lastCol="1" bandRow="1" bandCol="1">
                <a:tableStyleId>{F2DE63D5-997A-4646-A377-4702673A728D}</a:tableStyleId>
              </a:tblPr>
              <a:tblGrid>
                <a:gridCol w="2166058">
                  <a:extLst>
                    <a:ext uri="{9D8B030D-6E8A-4147-A177-3AD203B41FA5}">
                      <a16:colId xmlns:a16="http://schemas.microsoft.com/office/drawing/2014/main" val="20000"/>
                    </a:ext>
                  </a:extLst>
                </a:gridCol>
                <a:gridCol w="1689296">
                  <a:extLst>
                    <a:ext uri="{9D8B030D-6E8A-4147-A177-3AD203B41FA5}">
                      <a16:colId xmlns:a16="http://schemas.microsoft.com/office/drawing/2014/main" val="20001"/>
                    </a:ext>
                  </a:extLst>
                </a:gridCol>
                <a:gridCol w="1430286">
                  <a:extLst>
                    <a:ext uri="{9D8B030D-6E8A-4147-A177-3AD203B41FA5}">
                      <a16:colId xmlns:a16="http://schemas.microsoft.com/office/drawing/2014/main" val="20002"/>
                    </a:ext>
                  </a:extLst>
                </a:gridCol>
                <a:gridCol w="2243993">
                  <a:extLst>
                    <a:ext uri="{9D8B030D-6E8A-4147-A177-3AD203B41FA5}">
                      <a16:colId xmlns:a16="http://schemas.microsoft.com/office/drawing/2014/main" val="20003"/>
                    </a:ext>
                  </a:extLst>
                </a:gridCol>
                <a:gridCol w="1650331">
                  <a:extLst>
                    <a:ext uri="{9D8B030D-6E8A-4147-A177-3AD203B41FA5}">
                      <a16:colId xmlns:a16="http://schemas.microsoft.com/office/drawing/2014/main" val="20004"/>
                    </a:ext>
                  </a:extLst>
                </a:gridCol>
                <a:gridCol w="2166058">
                  <a:extLst>
                    <a:ext uri="{9D8B030D-6E8A-4147-A177-3AD203B41FA5}">
                      <a16:colId xmlns:a16="http://schemas.microsoft.com/office/drawing/2014/main" val="20005"/>
                    </a:ext>
                  </a:extLst>
                </a:gridCol>
              </a:tblGrid>
              <a:tr h="895737">
                <a:tc>
                  <a:txBody>
                    <a:bodyPr/>
                    <a:lstStyle/>
                    <a:p>
                      <a:pPr marL="0" marR="0" algn="ctr">
                        <a:spcBef>
                          <a:spcPts val="45"/>
                        </a:spcBef>
                        <a:spcAft>
                          <a:spcPts val="0"/>
                        </a:spcAft>
                      </a:pPr>
                      <a:r>
                        <a:rPr lang="ka-GE" sz="1400" b="0" dirty="0">
                          <a:solidFill>
                            <a:schemeClr val="tx2">
                              <a:lumMod val="75000"/>
                            </a:schemeClr>
                          </a:solidFill>
                          <a:effectLst/>
                        </a:rPr>
                        <a:t> </a:t>
                      </a:r>
                      <a:endParaRPr lang="en-US" sz="1400" b="0" dirty="0">
                        <a:solidFill>
                          <a:schemeClr val="tx2">
                            <a:lumMod val="75000"/>
                          </a:schemeClr>
                        </a:solidFill>
                        <a:effectLst/>
                      </a:endParaRPr>
                    </a:p>
                    <a:p>
                      <a:pPr marL="96520" marR="106680" algn="ctr">
                        <a:lnSpc>
                          <a:spcPct val="100000"/>
                        </a:lnSpc>
                        <a:spcBef>
                          <a:spcPts val="0"/>
                        </a:spcBef>
                        <a:spcAft>
                          <a:spcPts val="0"/>
                        </a:spcAft>
                      </a:pPr>
                      <a:r>
                        <a:rPr lang="ka-GE" sz="1400" b="0" dirty="0">
                          <a:solidFill>
                            <a:schemeClr val="tx2">
                              <a:lumMod val="75000"/>
                            </a:schemeClr>
                          </a:solidFill>
                          <a:effectLst/>
                        </a:rPr>
                        <a:t>სისტემის ორგანოთა კლასი</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40"/>
                        </a:spcBef>
                        <a:spcAft>
                          <a:spcPts val="0"/>
                        </a:spcAft>
                      </a:pPr>
                      <a:r>
                        <a:rPr lang="ka-GE" sz="1400" b="0" dirty="0">
                          <a:solidFill>
                            <a:schemeClr val="tx2">
                              <a:lumMod val="75000"/>
                            </a:schemeClr>
                          </a:solidFill>
                          <a:effectLst/>
                        </a:rPr>
                        <a:t> </a:t>
                      </a:r>
                      <a:endParaRPr lang="en-US" sz="1400" b="0" dirty="0">
                        <a:solidFill>
                          <a:schemeClr val="tx2">
                            <a:lumMod val="75000"/>
                          </a:schemeClr>
                        </a:solidFill>
                        <a:effectLst/>
                      </a:endParaRPr>
                    </a:p>
                    <a:p>
                      <a:pPr marL="135255" marR="146685" indent="-97155" algn="ctr">
                        <a:lnSpc>
                          <a:spcPct val="100000"/>
                        </a:lnSpc>
                        <a:spcBef>
                          <a:spcPts val="0"/>
                        </a:spcBef>
                        <a:spcAft>
                          <a:spcPts val="0"/>
                        </a:spcAft>
                      </a:pPr>
                      <a:r>
                        <a:rPr lang="ka-GE" sz="1400" b="0" dirty="0">
                          <a:solidFill>
                            <a:schemeClr val="tx2">
                              <a:lumMod val="75000"/>
                            </a:schemeClr>
                          </a:solidFill>
                          <a:effectLst/>
                        </a:rPr>
                        <a:t>ძალიან გავრცელებული (≥</a:t>
                      </a:r>
                      <a:r>
                        <a:rPr lang="ka-GE" sz="1400" b="0" spc="25" dirty="0">
                          <a:solidFill>
                            <a:schemeClr val="tx2">
                              <a:lumMod val="75000"/>
                            </a:schemeClr>
                          </a:solidFill>
                          <a:effectLst/>
                        </a:rPr>
                        <a:t> </a:t>
                      </a:r>
                      <a:r>
                        <a:rPr lang="ka-GE" sz="1400" b="0" dirty="0">
                          <a:solidFill>
                            <a:schemeClr val="tx2">
                              <a:lumMod val="75000"/>
                            </a:schemeClr>
                          </a:solidFill>
                          <a:effectLst/>
                        </a:rPr>
                        <a:t>1/10)</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40"/>
                        </a:spcBef>
                        <a:spcAft>
                          <a:spcPts val="0"/>
                        </a:spcAft>
                      </a:pPr>
                      <a:r>
                        <a:rPr lang="ka-GE" sz="1400" b="0" dirty="0">
                          <a:solidFill>
                            <a:schemeClr val="tx2">
                              <a:lumMod val="75000"/>
                            </a:schemeClr>
                          </a:solidFill>
                          <a:effectLst/>
                        </a:rPr>
                        <a:t> </a:t>
                      </a:r>
                      <a:endParaRPr lang="en-US" sz="1400" b="0" dirty="0">
                        <a:solidFill>
                          <a:schemeClr val="tx2">
                            <a:lumMod val="75000"/>
                          </a:schemeClr>
                        </a:solidFill>
                        <a:effectLst/>
                      </a:endParaRPr>
                    </a:p>
                    <a:p>
                      <a:pPr marL="74295" marR="3175" indent="40640" algn="ctr">
                        <a:lnSpc>
                          <a:spcPct val="100000"/>
                        </a:lnSpc>
                        <a:spcBef>
                          <a:spcPts val="0"/>
                        </a:spcBef>
                        <a:spcAft>
                          <a:spcPts val="0"/>
                        </a:spcAft>
                      </a:pPr>
                      <a:r>
                        <a:rPr lang="ka-GE" sz="1400" b="0" dirty="0">
                          <a:solidFill>
                            <a:schemeClr val="tx2">
                              <a:lumMod val="75000"/>
                            </a:schemeClr>
                          </a:solidFill>
                          <a:effectLst/>
                        </a:rPr>
                        <a:t>გავრცელებული</a:t>
                      </a:r>
                      <a:endParaRPr lang="en-US" sz="1400" b="0" dirty="0">
                        <a:solidFill>
                          <a:schemeClr val="tx2">
                            <a:lumMod val="75000"/>
                          </a:schemeClr>
                        </a:solidFill>
                        <a:effectLst/>
                      </a:endParaRPr>
                    </a:p>
                    <a:p>
                      <a:pPr marL="74295" marR="3175" indent="40640" algn="ctr">
                        <a:lnSpc>
                          <a:spcPct val="100000"/>
                        </a:lnSpc>
                        <a:spcBef>
                          <a:spcPts val="0"/>
                        </a:spcBef>
                        <a:spcAft>
                          <a:spcPts val="0"/>
                        </a:spcAft>
                      </a:pPr>
                      <a:r>
                        <a:rPr lang="ka-GE" sz="1400" b="0" spc="5" dirty="0">
                          <a:solidFill>
                            <a:schemeClr val="tx2">
                              <a:lumMod val="75000"/>
                            </a:schemeClr>
                          </a:solidFill>
                          <a:effectLst/>
                        </a:rPr>
                        <a:t> </a:t>
                      </a:r>
                      <a:r>
                        <a:rPr lang="ka-GE" sz="1400" b="0" dirty="0">
                          <a:solidFill>
                            <a:schemeClr val="tx2">
                              <a:lumMod val="75000"/>
                            </a:schemeClr>
                          </a:solidFill>
                          <a:effectLst/>
                        </a:rPr>
                        <a:t>(&lt;</a:t>
                      </a:r>
                      <a:r>
                        <a:rPr lang="ka-GE" sz="1400" b="0" spc="15" dirty="0">
                          <a:solidFill>
                            <a:schemeClr val="tx2">
                              <a:lumMod val="75000"/>
                            </a:schemeClr>
                          </a:solidFill>
                          <a:effectLst/>
                        </a:rPr>
                        <a:t> </a:t>
                      </a:r>
                      <a:r>
                        <a:rPr lang="ka-GE" sz="1400" b="0" dirty="0">
                          <a:solidFill>
                            <a:schemeClr val="tx2">
                              <a:lumMod val="75000"/>
                            </a:schemeClr>
                          </a:solidFill>
                          <a:effectLst/>
                        </a:rPr>
                        <a:t>1/10-დან </a:t>
                      </a:r>
                      <a:endParaRPr lang="en-US" sz="1400" b="0" dirty="0">
                        <a:solidFill>
                          <a:schemeClr val="tx2">
                            <a:lumMod val="75000"/>
                          </a:schemeClr>
                        </a:solidFill>
                        <a:effectLst/>
                      </a:endParaRPr>
                    </a:p>
                    <a:p>
                      <a:pPr marL="186055" marR="0" algn="ctr">
                        <a:spcBef>
                          <a:spcPts val="5"/>
                        </a:spcBef>
                        <a:spcAft>
                          <a:spcPts val="0"/>
                        </a:spcAft>
                      </a:pPr>
                      <a:r>
                        <a:rPr lang="ka-GE" sz="1400" b="0" dirty="0">
                          <a:solidFill>
                            <a:schemeClr val="tx2">
                              <a:lumMod val="75000"/>
                            </a:schemeClr>
                          </a:solidFill>
                          <a:effectLst/>
                        </a:rPr>
                        <a:t>≥1/10</a:t>
                      </a:r>
                      <a:r>
                        <a:rPr lang="en-US" sz="1400" b="0" dirty="0">
                          <a:solidFill>
                            <a:schemeClr val="tx2">
                              <a:lumMod val="75000"/>
                            </a:schemeClr>
                          </a:solidFill>
                          <a:effectLst/>
                        </a:rPr>
                        <a:t>0</a:t>
                      </a:r>
                      <a:r>
                        <a:rPr lang="ka-GE" sz="1400" b="0" dirty="0">
                          <a:solidFill>
                            <a:schemeClr val="tx2">
                              <a:lumMod val="75000"/>
                            </a:schemeClr>
                          </a:solidFill>
                          <a:effectLst/>
                        </a:rPr>
                        <a:t>-მდე)</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40"/>
                        </a:spcBef>
                        <a:spcAft>
                          <a:spcPts val="0"/>
                        </a:spcAft>
                      </a:pPr>
                      <a:r>
                        <a:rPr lang="ka-GE" sz="1400" b="0" dirty="0">
                          <a:solidFill>
                            <a:schemeClr val="tx2">
                              <a:lumMod val="75000"/>
                            </a:schemeClr>
                          </a:solidFill>
                          <a:effectLst/>
                        </a:rPr>
                        <a:t> </a:t>
                      </a:r>
                      <a:endParaRPr lang="en-US" sz="1400" b="0" dirty="0">
                        <a:solidFill>
                          <a:schemeClr val="tx2">
                            <a:lumMod val="75000"/>
                          </a:schemeClr>
                        </a:solidFill>
                        <a:effectLst/>
                      </a:endParaRPr>
                    </a:p>
                    <a:p>
                      <a:pPr marL="226695" marR="205740" indent="-2540" algn="ctr">
                        <a:lnSpc>
                          <a:spcPct val="100000"/>
                        </a:lnSpc>
                        <a:spcBef>
                          <a:spcPts val="0"/>
                        </a:spcBef>
                        <a:spcAft>
                          <a:spcPts val="0"/>
                        </a:spcAft>
                      </a:pPr>
                      <a:r>
                        <a:rPr lang="ka-GE" sz="1400" b="0" dirty="0">
                          <a:solidFill>
                            <a:schemeClr val="tx2">
                              <a:lumMod val="75000"/>
                            </a:schemeClr>
                          </a:solidFill>
                          <a:effectLst/>
                        </a:rPr>
                        <a:t>უჩვეულო</a:t>
                      </a:r>
                      <a:r>
                        <a:rPr lang="ka-GE" sz="1400" b="0" spc="5" dirty="0">
                          <a:solidFill>
                            <a:schemeClr val="tx2">
                              <a:lumMod val="75000"/>
                            </a:schemeClr>
                          </a:solidFill>
                          <a:effectLst/>
                        </a:rPr>
                        <a:t> </a:t>
                      </a:r>
                      <a:r>
                        <a:rPr lang="ka-GE" sz="1400" b="0" dirty="0">
                          <a:solidFill>
                            <a:schemeClr val="tx2">
                              <a:lumMod val="75000"/>
                            </a:schemeClr>
                          </a:solidFill>
                          <a:effectLst/>
                        </a:rPr>
                        <a:t>(</a:t>
                      </a:r>
                      <a:r>
                        <a:rPr lang="en-US" sz="1400" b="0" dirty="0">
                          <a:solidFill>
                            <a:schemeClr val="tx2">
                              <a:lumMod val="75000"/>
                            </a:schemeClr>
                          </a:solidFill>
                          <a:effectLst/>
                        </a:rPr>
                        <a:t>&lt;</a:t>
                      </a:r>
                      <a:r>
                        <a:rPr lang="ka-GE" sz="1400" b="0" dirty="0">
                          <a:solidFill>
                            <a:schemeClr val="tx2">
                              <a:lumMod val="75000"/>
                            </a:schemeClr>
                          </a:solidFill>
                          <a:effectLst/>
                        </a:rPr>
                        <a:t>1/1</a:t>
                      </a:r>
                      <a:r>
                        <a:rPr lang="en-US" sz="1400" b="0" dirty="0">
                          <a:solidFill>
                            <a:schemeClr val="tx2">
                              <a:lumMod val="75000"/>
                            </a:schemeClr>
                          </a:solidFill>
                          <a:effectLst/>
                        </a:rPr>
                        <a:t>0</a:t>
                      </a:r>
                      <a:r>
                        <a:rPr lang="ka-GE" sz="1400" b="0" dirty="0">
                          <a:solidFill>
                            <a:schemeClr val="tx2">
                              <a:lumMod val="75000"/>
                            </a:schemeClr>
                          </a:solidFill>
                          <a:effectLst/>
                        </a:rPr>
                        <a:t>0-დან</a:t>
                      </a:r>
                      <a:endParaRPr lang="en-US" sz="1400" b="0" dirty="0">
                        <a:solidFill>
                          <a:schemeClr val="tx2">
                            <a:lumMod val="75000"/>
                          </a:schemeClr>
                        </a:solidFill>
                        <a:effectLst/>
                      </a:endParaRPr>
                    </a:p>
                    <a:p>
                      <a:pPr marL="349250" marR="333375" algn="ctr">
                        <a:spcBef>
                          <a:spcPts val="5"/>
                        </a:spcBef>
                        <a:spcAft>
                          <a:spcPts val="0"/>
                        </a:spcAft>
                      </a:pPr>
                      <a:r>
                        <a:rPr lang="ka-GE" sz="1400" b="0" dirty="0">
                          <a:solidFill>
                            <a:schemeClr val="tx2">
                              <a:lumMod val="75000"/>
                            </a:schemeClr>
                          </a:solidFill>
                          <a:effectLst/>
                        </a:rPr>
                        <a:t>≥1/100</a:t>
                      </a:r>
                      <a:r>
                        <a:rPr lang="en-US" sz="1400" b="0" dirty="0">
                          <a:solidFill>
                            <a:schemeClr val="tx2">
                              <a:lumMod val="75000"/>
                            </a:schemeClr>
                          </a:solidFill>
                          <a:effectLst/>
                        </a:rPr>
                        <a:t>0-</a:t>
                      </a:r>
                      <a:r>
                        <a:rPr lang="ka-GE" sz="1400" b="0" dirty="0">
                          <a:solidFill>
                            <a:schemeClr val="tx2">
                              <a:lumMod val="75000"/>
                            </a:schemeClr>
                          </a:solidFill>
                          <a:effectLst/>
                        </a:rPr>
                        <a:t>მდე)</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40"/>
                        </a:spcBef>
                        <a:spcAft>
                          <a:spcPts val="0"/>
                        </a:spcAft>
                      </a:pPr>
                      <a:r>
                        <a:rPr lang="ka-GE" sz="1400" b="0" dirty="0">
                          <a:solidFill>
                            <a:schemeClr val="tx2">
                              <a:lumMod val="75000"/>
                            </a:schemeClr>
                          </a:solidFill>
                          <a:effectLst/>
                        </a:rPr>
                        <a:t> </a:t>
                      </a:r>
                      <a:endParaRPr lang="en-US" sz="1400" b="0" dirty="0">
                        <a:solidFill>
                          <a:schemeClr val="tx2">
                            <a:lumMod val="75000"/>
                          </a:schemeClr>
                        </a:solidFill>
                        <a:effectLst/>
                      </a:endParaRPr>
                    </a:p>
                    <a:p>
                      <a:pPr marL="0" marR="285750" algn="ctr">
                        <a:spcBef>
                          <a:spcPts val="0"/>
                        </a:spcBef>
                        <a:spcAft>
                          <a:spcPts val="0"/>
                        </a:spcAft>
                      </a:pPr>
                      <a:r>
                        <a:rPr lang="ka-GE" sz="1400" b="0" dirty="0">
                          <a:solidFill>
                            <a:schemeClr val="tx2">
                              <a:lumMod val="75000"/>
                            </a:schemeClr>
                          </a:solidFill>
                          <a:effectLst/>
                        </a:rPr>
                        <a:t>იშვიათი</a:t>
                      </a:r>
                      <a:endParaRPr lang="en-US" sz="1400" b="0" dirty="0">
                        <a:solidFill>
                          <a:schemeClr val="tx2">
                            <a:lumMod val="75000"/>
                          </a:schemeClr>
                        </a:solidFill>
                        <a:effectLst/>
                      </a:endParaRPr>
                    </a:p>
                    <a:p>
                      <a:pPr marL="84455" marR="67310" indent="3175" algn="ctr">
                        <a:lnSpc>
                          <a:spcPct val="100000"/>
                        </a:lnSpc>
                        <a:spcBef>
                          <a:spcPts val="15"/>
                        </a:spcBef>
                        <a:spcAft>
                          <a:spcPts val="0"/>
                        </a:spcAft>
                      </a:pPr>
                      <a:r>
                        <a:rPr lang="ka-GE" sz="1400" b="0" dirty="0">
                          <a:solidFill>
                            <a:schemeClr val="tx2">
                              <a:lumMod val="75000"/>
                            </a:schemeClr>
                          </a:solidFill>
                          <a:effectLst/>
                        </a:rPr>
                        <a:t>(&lt;</a:t>
                      </a:r>
                      <a:r>
                        <a:rPr lang="ka-GE" sz="1400" b="0" spc="35" dirty="0">
                          <a:solidFill>
                            <a:schemeClr val="tx2">
                              <a:lumMod val="75000"/>
                            </a:schemeClr>
                          </a:solidFill>
                          <a:effectLst/>
                        </a:rPr>
                        <a:t> </a:t>
                      </a:r>
                      <a:r>
                        <a:rPr lang="ka-GE" sz="1400" b="0" dirty="0">
                          <a:solidFill>
                            <a:schemeClr val="tx2">
                              <a:lumMod val="75000"/>
                            </a:schemeClr>
                          </a:solidFill>
                          <a:effectLst/>
                        </a:rPr>
                        <a:t>1/1,000</a:t>
                      </a:r>
                      <a:r>
                        <a:rPr lang="en-US" sz="1400" b="0" dirty="0">
                          <a:solidFill>
                            <a:schemeClr val="tx2">
                              <a:lumMod val="75000"/>
                            </a:schemeClr>
                          </a:solidFill>
                          <a:effectLst/>
                        </a:rPr>
                        <a:t>-</a:t>
                      </a:r>
                      <a:r>
                        <a:rPr lang="ka-GE" sz="1400" b="0" dirty="0">
                          <a:solidFill>
                            <a:schemeClr val="tx2">
                              <a:lumMod val="75000"/>
                            </a:schemeClr>
                          </a:solidFill>
                          <a:effectLst/>
                        </a:rPr>
                        <a:t>დან ≥1/10,000-მდე)</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4615" marR="66675" indent="-19685" algn="ctr">
                        <a:lnSpc>
                          <a:spcPct val="100000"/>
                        </a:lnSpc>
                        <a:spcBef>
                          <a:spcPts val="80"/>
                        </a:spcBef>
                        <a:spcAft>
                          <a:spcPts val="0"/>
                        </a:spcAft>
                      </a:pPr>
                      <a:r>
                        <a:rPr lang="ka-GE" sz="1400" b="0" dirty="0">
                          <a:solidFill>
                            <a:schemeClr val="tx2">
                              <a:lumMod val="75000"/>
                            </a:schemeClr>
                          </a:solidFill>
                          <a:effectLst/>
                        </a:rPr>
                        <a:t>არ არის ცნობილი (არ შეიძლება შეფასდეს ხელმისაწვდომი</a:t>
                      </a:r>
                      <a:endParaRPr lang="en-US" sz="1400" b="0" dirty="0">
                        <a:solidFill>
                          <a:schemeClr val="tx2">
                            <a:lumMod val="75000"/>
                          </a:schemeClr>
                        </a:solidFill>
                        <a:effectLst/>
                      </a:endParaRPr>
                    </a:p>
                    <a:p>
                      <a:pPr marL="94615" marR="66675" indent="-19685" algn="ctr">
                        <a:lnSpc>
                          <a:spcPct val="100000"/>
                        </a:lnSpc>
                        <a:spcBef>
                          <a:spcPts val="80"/>
                        </a:spcBef>
                        <a:spcAft>
                          <a:spcPts val="0"/>
                        </a:spcAft>
                      </a:pPr>
                      <a:r>
                        <a:rPr lang="ka-GE" sz="1400" b="0" dirty="0">
                          <a:solidFill>
                            <a:schemeClr val="tx2">
                              <a:lumMod val="75000"/>
                            </a:schemeClr>
                          </a:solidFill>
                          <a:effectLst/>
                        </a:rPr>
                        <a:t>მონაცემებიდან)</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706809">
                <a:tc>
                  <a:txBody>
                    <a:bodyPr/>
                    <a:lstStyle/>
                    <a:p>
                      <a:pPr marL="64135" marR="58420">
                        <a:lnSpc>
                          <a:spcPct val="100000"/>
                        </a:lnSpc>
                        <a:spcBef>
                          <a:spcPts val="0"/>
                        </a:spcBef>
                        <a:spcAft>
                          <a:spcPts val="0"/>
                        </a:spcAft>
                      </a:pPr>
                      <a:r>
                        <a:rPr lang="ka-GE" sz="1400" b="0" dirty="0">
                          <a:effectLst/>
                        </a:rPr>
                        <a:t>სისხლის და ლიმფური სისტემის დარღვევები</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4930" marR="0">
                        <a:lnSpc>
                          <a:spcPct val="100000"/>
                        </a:lnSpc>
                        <a:spcBef>
                          <a:spcPts val="80"/>
                        </a:spcBef>
                        <a:spcAft>
                          <a:spcPts val="0"/>
                        </a:spcAft>
                      </a:pPr>
                      <a:r>
                        <a:rPr lang="ka-GE" sz="1400" b="0">
                          <a:effectLst/>
                        </a:rPr>
                        <a:t>ლიმფადენოპათია</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524425">
                <a:tc>
                  <a:txBody>
                    <a:bodyPr/>
                    <a:lstStyle/>
                    <a:p>
                      <a:pPr marL="64135" marR="108585">
                        <a:lnSpc>
                          <a:spcPct val="100000"/>
                        </a:lnSpc>
                        <a:spcBef>
                          <a:spcPts val="0"/>
                        </a:spcBef>
                        <a:spcAft>
                          <a:spcPts val="0"/>
                        </a:spcAft>
                      </a:pPr>
                      <a:r>
                        <a:rPr lang="ka-GE" sz="1400" b="0" dirty="0">
                          <a:effectLst/>
                        </a:rPr>
                        <a:t>იმუნური სისტემის დარღვევები</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4295" marR="0">
                        <a:lnSpc>
                          <a:spcPct val="100000"/>
                        </a:lnSpc>
                        <a:spcBef>
                          <a:spcPts val="0"/>
                        </a:spcBef>
                        <a:spcAft>
                          <a:spcPts val="0"/>
                        </a:spcAft>
                      </a:pPr>
                      <a:r>
                        <a:rPr lang="ka-GE" sz="1400" b="0">
                          <a:effectLst/>
                        </a:rPr>
                        <a:t>ანაფილაქსია; ჰიპერმგრძნობელობა</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342041">
                <a:tc>
                  <a:txBody>
                    <a:bodyPr/>
                    <a:lstStyle/>
                    <a:p>
                      <a:pPr marL="64135" marR="106680">
                        <a:lnSpc>
                          <a:spcPct val="100000"/>
                        </a:lnSpc>
                        <a:spcBef>
                          <a:spcPts val="0"/>
                        </a:spcBef>
                        <a:spcAft>
                          <a:spcPts val="0"/>
                        </a:spcAft>
                      </a:pPr>
                      <a:r>
                        <a:rPr lang="ka-GE" sz="1400" b="0">
                          <a:effectLst/>
                        </a:rPr>
                        <a:t>ფსიქიატრიული დარღვევები</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4930" marR="0">
                        <a:lnSpc>
                          <a:spcPct val="100000"/>
                        </a:lnSpc>
                        <a:spcBef>
                          <a:spcPts val="80"/>
                        </a:spcBef>
                        <a:spcAft>
                          <a:spcPts val="0"/>
                        </a:spcAft>
                      </a:pPr>
                      <a:r>
                        <a:rPr lang="ka-GE" sz="1400" b="0">
                          <a:effectLst/>
                        </a:rPr>
                        <a:t>უძილობა</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534116">
                <a:tc>
                  <a:txBody>
                    <a:bodyPr/>
                    <a:lstStyle/>
                    <a:p>
                      <a:pPr marL="57150" marR="0">
                        <a:lnSpc>
                          <a:spcPct val="100000"/>
                        </a:lnSpc>
                        <a:spcBef>
                          <a:spcPts val="0"/>
                        </a:spcBef>
                        <a:spcAft>
                          <a:spcPts val="0"/>
                        </a:spcAft>
                      </a:pPr>
                      <a:r>
                        <a:rPr lang="ka-GE" sz="1400" b="0" dirty="0">
                          <a:effectLst/>
                        </a:rPr>
                        <a:t>ნერვული სისტემის დარღვევები</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0" marR="0">
                        <a:lnSpc>
                          <a:spcPct val="100000"/>
                        </a:lnSpc>
                        <a:spcBef>
                          <a:spcPts val="0"/>
                        </a:spcBef>
                        <a:spcAft>
                          <a:spcPts val="0"/>
                        </a:spcAft>
                      </a:pPr>
                      <a:r>
                        <a:rPr lang="ka-GE" sz="1400" b="0" dirty="0">
                          <a:effectLst/>
                        </a:rPr>
                        <a:t>თავის ტკივილი</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0" marR="0">
                        <a:lnSpc>
                          <a:spcPct val="100000"/>
                        </a:lnSpc>
                        <a:spcBef>
                          <a:spcPts val="0"/>
                        </a:spcBef>
                        <a:spcAft>
                          <a:spcPts val="0"/>
                        </a:spcAft>
                      </a:pPr>
                      <a:r>
                        <a:rPr lang="ka-GE" sz="1400" b="0" dirty="0">
                          <a:effectLst/>
                        </a:rPr>
                        <a:t>მწვავე პერიფერული სახის ნერვის დამბლა</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524425">
                <a:tc>
                  <a:txBody>
                    <a:bodyPr/>
                    <a:lstStyle/>
                    <a:p>
                      <a:pPr marL="64135" marR="112395">
                        <a:lnSpc>
                          <a:spcPct val="100000"/>
                        </a:lnSpc>
                        <a:spcBef>
                          <a:spcPts val="0"/>
                        </a:spcBef>
                        <a:spcAft>
                          <a:spcPts val="0"/>
                        </a:spcAft>
                      </a:pPr>
                      <a:r>
                        <a:rPr lang="ka-GE" sz="1400" b="0" dirty="0">
                          <a:effectLst/>
                        </a:rPr>
                        <a:t>კუჭ-ნაწლავის ტრაქტის დარღვევები</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marR="0">
                        <a:lnSpc>
                          <a:spcPct val="100000"/>
                        </a:lnSpc>
                        <a:spcBef>
                          <a:spcPts val="80"/>
                        </a:spcBef>
                        <a:spcAft>
                          <a:spcPts val="0"/>
                        </a:spcAft>
                      </a:pPr>
                      <a:r>
                        <a:rPr lang="ka-GE" sz="1400" b="0">
                          <a:effectLst/>
                        </a:rPr>
                        <a:t>გულისრევა</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706809">
                <a:tc>
                  <a:txBody>
                    <a:bodyPr/>
                    <a:lstStyle/>
                    <a:p>
                      <a:pPr marL="64135" marR="124460">
                        <a:lnSpc>
                          <a:spcPct val="100000"/>
                        </a:lnSpc>
                        <a:spcBef>
                          <a:spcPts val="0"/>
                        </a:spcBef>
                        <a:spcAft>
                          <a:spcPts val="0"/>
                        </a:spcAft>
                      </a:pPr>
                      <a:r>
                        <a:rPr lang="ka-GE" sz="1400" b="0" dirty="0">
                          <a:effectLst/>
                        </a:rPr>
                        <a:t>კუნთოვანი და შემაერთებელი ქსოვილის დარღვევები</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135" marR="0">
                        <a:lnSpc>
                          <a:spcPct val="100000"/>
                        </a:lnSpc>
                        <a:spcBef>
                          <a:spcPts val="0"/>
                        </a:spcBef>
                        <a:spcAft>
                          <a:spcPts val="0"/>
                        </a:spcAft>
                      </a:pPr>
                      <a:r>
                        <a:rPr lang="ka-GE" sz="1400" b="0">
                          <a:effectLst/>
                        </a:rPr>
                        <a:t>ართრალგია; მიალგია</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4930" marR="0">
                        <a:lnSpc>
                          <a:spcPct val="100000"/>
                        </a:lnSpc>
                        <a:spcBef>
                          <a:spcPts val="0"/>
                        </a:spcBef>
                        <a:spcAft>
                          <a:spcPts val="0"/>
                        </a:spcAft>
                      </a:pPr>
                      <a:r>
                        <a:rPr lang="ka-GE" sz="1400" b="0" dirty="0">
                          <a:effectLst/>
                        </a:rPr>
                        <a:t>კიდურების ტკივილი</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a:effectLst/>
                        </a:rPr>
                        <a:t> </a:t>
                      </a:r>
                      <a:endParaRPr lang="en-US" sz="1400" b="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928575">
                <a:tc>
                  <a:txBody>
                    <a:bodyPr/>
                    <a:lstStyle/>
                    <a:p>
                      <a:pPr marL="57150" marR="0">
                        <a:lnSpc>
                          <a:spcPct val="100000"/>
                        </a:lnSpc>
                        <a:spcBef>
                          <a:spcPts val="0"/>
                        </a:spcBef>
                        <a:spcAft>
                          <a:spcPts val="0"/>
                        </a:spcAft>
                      </a:pPr>
                      <a:r>
                        <a:rPr lang="ka-GE" sz="1400" b="0" dirty="0">
                          <a:effectLst/>
                        </a:rPr>
                        <a:t>ზოგადი დარღვევები და შეყვანის პირობები  </a:t>
                      </a:r>
                      <a:endParaRPr lang="en-US" sz="1400" b="0" dirty="0">
                        <a:effectLst/>
                      </a:endParaRPr>
                    </a:p>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0" marR="0">
                        <a:lnSpc>
                          <a:spcPct val="100000"/>
                        </a:lnSpc>
                        <a:spcBef>
                          <a:spcPts val="0"/>
                        </a:spcBef>
                        <a:spcAft>
                          <a:spcPts val="0"/>
                        </a:spcAft>
                      </a:pPr>
                      <a:r>
                        <a:rPr lang="ka-GE" sz="1400" b="0" dirty="0">
                          <a:effectLst/>
                        </a:rPr>
                        <a:t>ინექციის ადგილის ტკივილი; დაღლილობა; შემცივნება; პირექსია*; ინექციის ადგილის შეშუპება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5560" marR="0">
                        <a:lnSpc>
                          <a:spcPct val="100000"/>
                        </a:lnSpc>
                        <a:spcBef>
                          <a:spcPts val="0"/>
                        </a:spcBef>
                        <a:spcAft>
                          <a:spcPts val="0"/>
                        </a:spcAft>
                      </a:pPr>
                      <a:r>
                        <a:rPr lang="ka-GE" sz="1400" b="0" dirty="0">
                          <a:effectLst/>
                        </a:rPr>
                        <a:t>ინექციის ადგილის სიწითლე</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3180" marR="0">
                        <a:lnSpc>
                          <a:spcPct val="100000"/>
                        </a:lnSpc>
                        <a:spcBef>
                          <a:spcPts val="0"/>
                        </a:spcBef>
                        <a:spcAft>
                          <a:spcPts val="0"/>
                        </a:spcAft>
                      </a:pPr>
                      <a:r>
                        <a:rPr lang="ka-GE" sz="1400" b="0" dirty="0">
                          <a:effectLst/>
                        </a:rPr>
                        <a:t>სისუსტე (შეუძლოდ ყოფნა); ინექციის ადგილის ქავილი</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ka-GE" sz="1400" b="0" dirty="0">
                          <a:effectLst/>
                        </a:rPr>
                        <a:t> </a:t>
                      </a:r>
                      <a:endParaRPr lang="en-US" sz="1400" b="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39768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7882"/>
            <a:ext cx="9601200" cy="720213"/>
          </a:xfrm>
        </p:spPr>
        <p:txBody>
          <a:bodyPr/>
          <a:lstStyle/>
          <a:p>
            <a:r>
              <a:rPr lang="ka-GE" sz="2800" b="1" dirty="0"/>
              <a:t>როდის უნდა მიმართოს პაციენტმა დაუყოვნებლივ სამედიცინო დახმარებას</a:t>
            </a:r>
            <a:endParaRPr lang="en-US" sz="2800" b="1" dirty="0"/>
          </a:p>
        </p:txBody>
      </p:sp>
      <p:sp>
        <p:nvSpPr>
          <p:cNvPr id="3" name="Content Placeholder 2"/>
          <p:cNvSpPr>
            <a:spLocks noGrp="1"/>
          </p:cNvSpPr>
          <p:nvPr>
            <p:ph idx="1"/>
          </p:nvPr>
        </p:nvSpPr>
        <p:spPr>
          <a:xfrm>
            <a:off x="941294" y="1457777"/>
            <a:ext cx="10139082" cy="631523"/>
          </a:xfrm>
        </p:spPr>
        <p:txBody>
          <a:bodyPr/>
          <a:lstStyle/>
          <a:p>
            <a:pPr marL="0" indent="0" algn="ctr">
              <a:buNone/>
            </a:pPr>
            <a:r>
              <a:rPr lang="ka-GE" sz="2200" dirty="0"/>
              <a:t>თუ </a:t>
            </a:r>
            <a:r>
              <a:rPr lang="en-US" sz="2200" dirty="0"/>
              <a:t>COVID-19 </a:t>
            </a:r>
            <a:r>
              <a:rPr lang="ka-GE" sz="2200" dirty="0"/>
              <a:t>ვაქცინაციის შემდეგ პაციენტს განუვითარდა შემდეგი სიმპტომები</a:t>
            </a:r>
            <a:r>
              <a:rPr lang="en-US" sz="2200" dirty="0"/>
              <a:t>:</a:t>
            </a:r>
          </a:p>
        </p:txBody>
      </p:sp>
      <p:sp>
        <p:nvSpPr>
          <p:cNvPr id="4" name="TextBox 3"/>
          <p:cNvSpPr txBox="1"/>
          <p:nvPr/>
        </p:nvSpPr>
        <p:spPr>
          <a:xfrm>
            <a:off x="6743699" y="2039355"/>
            <a:ext cx="4558553" cy="4370427"/>
          </a:xfrm>
          <a:prstGeom prst="rect">
            <a:avLst/>
          </a:prstGeom>
          <a:noFill/>
        </p:spPr>
        <p:txBody>
          <a:bodyPr wrap="square" rtlCol="0">
            <a:spAutoFit/>
          </a:bodyPr>
          <a:lstStyle/>
          <a:p>
            <a:pPr marL="282575" lvl="1" indent="-282575">
              <a:buClr>
                <a:schemeClr val="tx2">
                  <a:lumMod val="75000"/>
                </a:schemeClr>
              </a:buClr>
              <a:buFont typeface="Wingdings" panose="05000000000000000000" pitchFamily="2" charset="2"/>
              <a:buChar char="§"/>
            </a:pPr>
            <a:r>
              <a:rPr lang="ka-GE" sz="2000" dirty="0">
                <a:solidFill>
                  <a:schemeClr val="tx2"/>
                </a:solidFill>
              </a:rPr>
              <a:t>ქოშინი</a:t>
            </a:r>
            <a:r>
              <a:rPr lang="en-US" sz="2000" dirty="0">
                <a:solidFill>
                  <a:schemeClr val="tx2"/>
                </a:solidFill>
              </a:rPr>
              <a:t>,</a:t>
            </a:r>
          </a:p>
          <a:p>
            <a:pPr marL="282575" lvl="1" indent="-282575">
              <a:buClr>
                <a:schemeClr val="tx2">
                  <a:lumMod val="75000"/>
                </a:schemeClr>
              </a:buClr>
              <a:buFont typeface="Wingdings" panose="05000000000000000000" pitchFamily="2" charset="2"/>
              <a:buChar char="§"/>
            </a:pPr>
            <a:r>
              <a:rPr lang="ka-GE" sz="2000" dirty="0">
                <a:solidFill>
                  <a:schemeClr val="tx2"/>
                </a:solidFill>
              </a:rPr>
              <a:t>ტკივილი გულის ან მუცლის არეში</a:t>
            </a:r>
            <a:r>
              <a:rPr lang="en-US" sz="2000" dirty="0">
                <a:solidFill>
                  <a:schemeClr val="tx2"/>
                </a:solidFill>
              </a:rPr>
              <a:t>,</a:t>
            </a:r>
          </a:p>
          <a:p>
            <a:pPr marL="282575" lvl="1" indent="-282575">
              <a:buClr>
                <a:schemeClr val="tx2">
                  <a:lumMod val="75000"/>
                </a:schemeClr>
              </a:buClr>
              <a:buFont typeface="Wingdings" panose="05000000000000000000" pitchFamily="2" charset="2"/>
              <a:buChar char="§"/>
            </a:pPr>
            <a:r>
              <a:rPr lang="ka-GE" sz="2000" dirty="0">
                <a:solidFill>
                  <a:schemeClr val="tx2"/>
                </a:solidFill>
              </a:rPr>
              <a:t>ქვემო კიდურის ასიმეტრიული შეშუპება ან გაციება.</a:t>
            </a:r>
            <a:endParaRPr lang="en-US" sz="2000" dirty="0">
              <a:solidFill>
                <a:schemeClr val="tx2"/>
              </a:solidFill>
            </a:endParaRPr>
          </a:p>
          <a:p>
            <a:pPr marL="282575" lvl="1" indent="-282575">
              <a:buClr>
                <a:schemeClr val="tx2">
                  <a:lumMod val="75000"/>
                </a:schemeClr>
              </a:buClr>
              <a:buFont typeface="Wingdings" panose="05000000000000000000" pitchFamily="2" charset="2"/>
              <a:buChar char="§"/>
            </a:pPr>
            <a:r>
              <a:rPr lang="ka-GE" sz="2000" dirty="0">
                <a:solidFill>
                  <a:schemeClr val="tx2"/>
                </a:solidFill>
              </a:rPr>
              <a:t>ძლიერი პროგრესირებადი თავის ტკივილი ან მხედველობის დაბინდვა,</a:t>
            </a:r>
            <a:endParaRPr lang="en-US" sz="2000" dirty="0">
              <a:solidFill>
                <a:schemeClr val="tx2"/>
              </a:solidFill>
            </a:endParaRPr>
          </a:p>
          <a:p>
            <a:pPr marL="282575" lvl="1" indent="-282575">
              <a:buClr>
                <a:schemeClr val="tx2">
                  <a:lumMod val="75000"/>
                </a:schemeClr>
              </a:buClr>
              <a:buFont typeface="Wingdings" panose="05000000000000000000" pitchFamily="2" charset="2"/>
              <a:buChar char="§"/>
            </a:pPr>
            <a:r>
              <a:rPr lang="ka-GE" sz="2000" dirty="0">
                <a:solidFill>
                  <a:schemeClr val="tx2"/>
                </a:solidFill>
              </a:rPr>
              <a:t>შეუჩერებელი სისხლდენა</a:t>
            </a:r>
            <a:r>
              <a:rPr lang="en-US" sz="2000" dirty="0">
                <a:solidFill>
                  <a:schemeClr val="tx2"/>
                </a:solidFill>
              </a:rPr>
              <a:t>,</a:t>
            </a:r>
          </a:p>
          <a:p>
            <a:pPr marL="282575" lvl="1" indent="-282575">
              <a:buClr>
                <a:schemeClr val="tx2">
                  <a:lumMod val="75000"/>
                </a:schemeClr>
              </a:buClr>
              <a:buFont typeface="Wingdings" panose="05000000000000000000" pitchFamily="2" charset="2"/>
              <a:buChar char="§"/>
            </a:pPr>
            <a:r>
              <a:rPr lang="ka-GE" sz="2000" dirty="0">
                <a:solidFill>
                  <a:schemeClr val="tx2"/>
                </a:solidFill>
              </a:rPr>
              <a:t>კანზე მრავლობითი ჩალურჯებები</a:t>
            </a:r>
            <a:r>
              <a:rPr lang="en-US" sz="2000" dirty="0">
                <a:solidFill>
                  <a:schemeClr val="tx2"/>
                </a:solidFill>
              </a:rPr>
              <a:t>, </a:t>
            </a:r>
            <a:r>
              <a:rPr lang="ka-GE" sz="2000" dirty="0">
                <a:solidFill>
                  <a:schemeClr val="tx2"/>
                </a:solidFill>
              </a:rPr>
              <a:t>მოწითალო ან მეწამულისფერი ლაქები</a:t>
            </a:r>
            <a:r>
              <a:rPr lang="en-US" sz="2000" dirty="0">
                <a:solidFill>
                  <a:schemeClr val="tx2"/>
                </a:solidFill>
              </a:rPr>
              <a:t>, </a:t>
            </a:r>
            <a:r>
              <a:rPr lang="ka-GE" sz="2000" dirty="0">
                <a:solidFill>
                  <a:schemeClr val="tx2"/>
                </a:solidFill>
              </a:rPr>
              <a:t>სისხლიანი ბუშტუკები კანქვეშ</a:t>
            </a:r>
            <a:r>
              <a:rPr lang="en-US" sz="2000" dirty="0">
                <a:solidFill>
                  <a:schemeClr val="tx2"/>
                </a:solidFill>
              </a:rPr>
              <a:t>,</a:t>
            </a:r>
          </a:p>
          <a:p>
            <a:pPr marL="285750" indent="-285750">
              <a:buFont typeface="Arial" panose="020B0604020202020204" pitchFamily="34" charset="0"/>
              <a:buChar char="•"/>
            </a:pPr>
            <a:endParaRPr lang="en-US" dirty="0"/>
          </a:p>
        </p:txBody>
      </p:sp>
      <p:sp>
        <p:nvSpPr>
          <p:cNvPr id="5" name="TextBox 4"/>
          <p:cNvSpPr txBox="1"/>
          <p:nvPr/>
        </p:nvSpPr>
        <p:spPr>
          <a:xfrm>
            <a:off x="1371600" y="6086616"/>
            <a:ext cx="9823076" cy="646331"/>
          </a:xfrm>
          <a:prstGeom prst="rect">
            <a:avLst/>
          </a:prstGeom>
          <a:noFill/>
        </p:spPr>
        <p:txBody>
          <a:bodyPr wrap="square" rtlCol="0">
            <a:spAutoFit/>
          </a:bodyPr>
          <a:lstStyle/>
          <a:p>
            <a:r>
              <a:rPr lang="ka-GE" b="1" dirty="0">
                <a:solidFill>
                  <a:schemeClr val="tx2"/>
                </a:solidFill>
              </a:rPr>
              <a:t>პაციენტი საჭიროებს გადაუდებელ დახმარებას და ჰოსპიტალიზაციას, უნდა მოხდეს სასწრაფო დახმარების გამოძახება დაუყოვნებლივ</a:t>
            </a:r>
            <a:endParaRPr lang="en-US" b="1" dirty="0">
              <a:solidFill>
                <a:schemeClr val="tx2"/>
              </a:solidFill>
            </a:endParaRPr>
          </a:p>
        </p:txBody>
      </p:sp>
      <p:sp>
        <p:nvSpPr>
          <p:cNvPr id="6" name="TextBox 5"/>
          <p:cNvSpPr txBox="1"/>
          <p:nvPr/>
        </p:nvSpPr>
        <p:spPr>
          <a:xfrm>
            <a:off x="1371600" y="2195132"/>
            <a:ext cx="4706471" cy="3785652"/>
          </a:xfrm>
          <a:prstGeom prst="rect">
            <a:avLst/>
          </a:prstGeom>
          <a:noFill/>
        </p:spPr>
        <p:txBody>
          <a:bodyPr wrap="square" rtlCol="0">
            <a:spAutoFit/>
          </a:bodyPr>
          <a:lstStyle/>
          <a:p>
            <a:pPr marL="282575" lvl="1" indent="-282575">
              <a:buClr>
                <a:schemeClr val="tx2">
                  <a:lumMod val="75000"/>
                </a:schemeClr>
              </a:buClr>
              <a:buFont typeface="Wingdings" panose="05000000000000000000" pitchFamily="2" charset="2"/>
              <a:buChar char="§"/>
            </a:pPr>
            <a:r>
              <a:rPr lang="ka-GE" sz="2000" dirty="0">
                <a:solidFill>
                  <a:schemeClr val="tx2"/>
                </a:solidFill>
              </a:rPr>
              <a:t>მძიმე ალერგიული რეაქცია/ანაფილაქსია</a:t>
            </a:r>
          </a:p>
          <a:p>
            <a:pPr marL="282575" lvl="1" indent="-282575">
              <a:buClr>
                <a:schemeClr val="tx2">
                  <a:lumMod val="75000"/>
                </a:schemeClr>
              </a:buClr>
              <a:buFont typeface="Wingdings" panose="05000000000000000000" pitchFamily="2" charset="2"/>
              <a:buChar char="§"/>
            </a:pPr>
            <a:r>
              <a:rPr lang="ka-GE" sz="2000" dirty="0">
                <a:solidFill>
                  <a:schemeClr val="tx2"/>
                </a:solidFill>
              </a:rPr>
              <a:t>გახანგრძლივებული ცხელება &gt;38.5°</a:t>
            </a:r>
            <a:r>
              <a:rPr lang="en-US" sz="2000" dirty="0">
                <a:solidFill>
                  <a:schemeClr val="tx2"/>
                </a:solidFill>
              </a:rPr>
              <a:t>C</a:t>
            </a:r>
            <a:endParaRPr lang="ka-GE" sz="2000" dirty="0">
              <a:solidFill>
                <a:schemeClr val="tx2"/>
              </a:solidFill>
            </a:endParaRPr>
          </a:p>
          <a:p>
            <a:pPr marL="282575" lvl="1" indent="-282575">
              <a:buClr>
                <a:schemeClr val="tx2">
                  <a:lumMod val="75000"/>
                </a:schemeClr>
              </a:buClr>
              <a:buFont typeface="Wingdings" panose="05000000000000000000" pitchFamily="2" charset="2"/>
              <a:buChar char="§"/>
            </a:pPr>
            <a:r>
              <a:rPr lang="ka-GE" sz="2000" dirty="0">
                <a:solidFill>
                  <a:schemeClr val="tx2"/>
                </a:solidFill>
              </a:rPr>
              <a:t>ძლიერი თავბრუსხვევა და წონასწორობის დარღვევა</a:t>
            </a:r>
          </a:p>
          <a:p>
            <a:pPr marL="282575" lvl="1" indent="-282575">
              <a:buClr>
                <a:schemeClr val="tx2">
                  <a:lumMod val="75000"/>
                </a:schemeClr>
              </a:buClr>
              <a:buFont typeface="Wingdings" panose="05000000000000000000" pitchFamily="2" charset="2"/>
              <a:buChar char="§"/>
            </a:pPr>
            <a:r>
              <a:rPr lang="ka-GE" sz="2000" dirty="0">
                <a:solidFill>
                  <a:schemeClr val="tx2"/>
                </a:solidFill>
              </a:rPr>
              <a:t>კრუნჩხვა</a:t>
            </a:r>
          </a:p>
          <a:p>
            <a:pPr marL="282575" lvl="1" indent="-282575">
              <a:buClr>
                <a:schemeClr val="tx2">
                  <a:lumMod val="75000"/>
                </a:schemeClr>
              </a:buClr>
              <a:buFont typeface="Wingdings" panose="05000000000000000000" pitchFamily="2" charset="2"/>
              <a:buChar char="§"/>
            </a:pPr>
            <a:r>
              <a:rPr lang="ka-GE" sz="2000" dirty="0">
                <a:solidFill>
                  <a:schemeClr val="tx2"/>
                </a:solidFill>
              </a:rPr>
              <a:t>ქვემო კიდურების პარეზი</a:t>
            </a:r>
            <a:endParaRPr lang="en-US" sz="2000" dirty="0">
              <a:solidFill>
                <a:schemeClr val="tx2"/>
              </a:solidFill>
            </a:endParaRPr>
          </a:p>
          <a:p>
            <a:pPr marL="282575" indent="-282575">
              <a:buClr>
                <a:schemeClr val="tx2">
                  <a:lumMod val="75000"/>
                </a:schemeClr>
              </a:buClr>
              <a:buFont typeface="Wingdings" panose="05000000000000000000" pitchFamily="2" charset="2"/>
              <a:buChar char="§"/>
            </a:pPr>
            <a:r>
              <a:rPr lang="ka-GE" sz="2000" dirty="0">
                <a:solidFill>
                  <a:schemeClr val="tx2"/>
                </a:solidFill>
              </a:rPr>
              <a:t>სახის ნერვის დამბლა</a:t>
            </a:r>
          </a:p>
          <a:p>
            <a:pPr marL="282575" indent="-282575">
              <a:buClr>
                <a:schemeClr val="tx2">
                  <a:lumMod val="75000"/>
                </a:schemeClr>
              </a:buClr>
              <a:buFont typeface="Wingdings" panose="05000000000000000000" pitchFamily="2" charset="2"/>
              <a:buChar char="§"/>
            </a:pPr>
            <a:r>
              <a:rPr lang="ka-GE" sz="2000" dirty="0">
                <a:solidFill>
                  <a:schemeClr val="tx2"/>
                </a:solidFill>
              </a:rPr>
              <a:t>უეცრად განვითარებული სიყვითლე</a:t>
            </a:r>
          </a:p>
          <a:p>
            <a:pPr marL="282575" indent="-282575">
              <a:buClr>
                <a:schemeClr val="tx2">
                  <a:lumMod val="75000"/>
                </a:schemeClr>
              </a:buClr>
              <a:buFont typeface="Wingdings" panose="05000000000000000000" pitchFamily="2" charset="2"/>
              <a:buChar char="§"/>
            </a:pPr>
            <a:r>
              <a:rPr lang="ka-GE" sz="2000" dirty="0">
                <a:solidFill>
                  <a:schemeClr val="tx2"/>
                </a:solidFill>
              </a:rPr>
              <a:t>გულის რითმის მწვავე დარღვევა</a:t>
            </a:r>
            <a:endParaRPr lang="en-US" sz="2000" dirty="0">
              <a:solidFill>
                <a:schemeClr val="tx2"/>
              </a:solidFill>
            </a:endParaRPr>
          </a:p>
        </p:txBody>
      </p:sp>
    </p:spTree>
    <p:extLst>
      <p:ext uri="{BB962C8B-B14F-4D97-AF65-F5344CB8AC3E}">
        <p14:creationId xmlns:p14="http://schemas.microsoft.com/office/powerpoint/2010/main" val="3087310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9601200" cy="457200"/>
          </a:xfrm>
        </p:spPr>
        <p:txBody>
          <a:bodyPr anchor="t">
            <a:normAutofit fontScale="90000"/>
          </a:bodyPr>
          <a:lstStyle/>
          <a:p>
            <a:r>
              <a:rPr lang="ka-GE" sz="2400" b="1" dirty="0">
                <a:latin typeface="+mn-lt"/>
              </a:rPr>
              <a:t>ასაცრელი პირის </a:t>
            </a:r>
            <a:r>
              <a:rPr lang="en-US" sz="2400" b="1" dirty="0">
                <a:latin typeface="+mn-lt"/>
              </a:rPr>
              <a:t>COVID-19 </a:t>
            </a:r>
            <a:r>
              <a:rPr lang="ka-GE" sz="2400" b="1" dirty="0">
                <a:latin typeface="+mn-lt"/>
              </a:rPr>
              <a:t>ვაქცინაციიის წინა  შეფასების კითხვარი</a:t>
            </a:r>
            <a:endParaRPr lang="en-US" sz="24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942834613"/>
              </p:ext>
            </p:extLst>
          </p:nvPr>
        </p:nvGraphicFramePr>
        <p:xfrm>
          <a:off x="723900" y="382459"/>
          <a:ext cx="10287001" cy="6475541"/>
        </p:xfrm>
        <a:graphic>
          <a:graphicData uri="http://schemas.openxmlformats.org/drawingml/2006/table">
            <a:tbl>
              <a:tblPr firstRow="1" firstCol="1" bandRow="1">
                <a:tableStyleId>{74C1A8A3-306A-4EB7-A6B1-4F7E0EB9C5D6}</a:tableStyleId>
              </a:tblPr>
              <a:tblGrid>
                <a:gridCol w="77343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tblGrid>
              <a:tr h="189792">
                <a:tc>
                  <a:txBody>
                    <a:bodyPr/>
                    <a:lstStyle/>
                    <a:p>
                      <a:pPr marL="457200" marR="0">
                        <a:spcBef>
                          <a:spcPts val="0"/>
                        </a:spcBef>
                        <a:spcAft>
                          <a:spcPts val="0"/>
                        </a:spcAft>
                      </a:pPr>
                      <a:r>
                        <a:rPr lang="ka-GE" sz="1400" b="0" dirty="0">
                          <a:solidFill>
                            <a:schemeClr val="tx2">
                              <a:lumMod val="75000"/>
                            </a:schemeClr>
                          </a:solidFill>
                          <a:effectLst/>
                        </a:rPr>
                        <a:t> </a:t>
                      </a:r>
                      <a:endParaRPr lang="en-US" sz="1400" b="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dirty="0">
                          <a:solidFill>
                            <a:schemeClr val="tx2">
                              <a:lumMod val="75000"/>
                            </a:schemeClr>
                          </a:solidFill>
                          <a:effectLst/>
                        </a:rPr>
                        <a:t>კი</a:t>
                      </a:r>
                    </a:p>
                    <a:p>
                      <a:pPr marL="0" marR="0">
                        <a:spcBef>
                          <a:spcPts val="0"/>
                        </a:spcBef>
                        <a:spcAft>
                          <a:spcPts val="0"/>
                        </a:spcAft>
                      </a:pPr>
                      <a:endParaRPr lang="en-US" sz="1400" b="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dirty="0">
                          <a:solidFill>
                            <a:schemeClr val="tx2">
                              <a:lumMod val="75000"/>
                            </a:schemeClr>
                          </a:solidFill>
                          <a:effectLst/>
                        </a:rPr>
                        <a:t>არა</a:t>
                      </a:r>
                      <a:endParaRPr lang="en-US" sz="1400" b="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dirty="0">
                          <a:solidFill>
                            <a:schemeClr val="tx2">
                              <a:lumMod val="75000"/>
                            </a:schemeClr>
                          </a:solidFill>
                          <a:effectLst/>
                        </a:rPr>
                        <a:t>არ ვიცი</a:t>
                      </a:r>
                      <a:endParaRPr lang="en-US" sz="1400" b="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extLst>
                  <a:ext uri="{0D108BD9-81ED-4DB2-BD59-A6C34878D82A}">
                    <a16:rowId xmlns:a16="http://schemas.microsoft.com/office/drawing/2014/main" val="10000"/>
                  </a:ext>
                </a:extLst>
              </a:tr>
              <a:tr h="197700">
                <a:tc>
                  <a:txBody>
                    <a:bodyPr/>
                    <a:lstStyle/>
                    <a:p>
                      <a:pPr marL="342900" marR="0" lvl="0" indent="-342900">
                        <a:spcBef>
                          <a:spcPts val="0"/>
                        </a:spcBef>
                        <a:spcAft>
                          <a:spcPts val="0"/>
                        </a:spcAft>
                        <a:buFont typeface="+mj-lt"/>
                        <a:buAutoNum type="arabicPeriod"/>
                      </a:pPr>
                      <a:r>
                        <a:rPr lang="ka-GE" sz="1400" b="0" dirty="0">
                          <a:solidFill>
                            <a:schemeClr val="tx2">
                              <a:lumMod val="75000"/>
                            </a:schemeClr>
                          </a:solidFill>
                          <a:effectLst/>
                        </a:rPr>
                        <a:t>დღეს თავს ცუდად გრძნობთ?</a:t>
                      </a:r>
                      <a:endParaRPr lang="en-US" sz="1400" b="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extLst>
                  <a:ext uri="{0D108BD9-81ED-4DB2-BD59-A6C34878D82A}">
                    <a16:rowId xmlns:a16="http://schemas.microsoft.com/office/drawing/2014/main" val="10001"/>
                  </a:ext>
                </a:extLst>
              </a:tr>
              <a:tr h="988501">
                <a:tc>
                  <a:txBody>
                    <a:bodyPr/>
                    <a:lstStyle/>
                    <a:p>
                      <a:pPr marL="0" marR="0" lvl="0" indent="0">
                        <a:spcBef>
                          <a:spcPts val="0"/>
                        </a:spcBef>
                        <a:spcAft>
                          <a:spcPts val="0"/>
                        </a:spcAft>
                        <a:buFont typeface="+mj-lt"/>
                        <a:buNone/>
                      </a:pPr>
                      <a:r>
                        <a:rPr lang="ka-GE" sz="1400" b="0" dirty="0">
                          <a:solidFill>
                            <a:schemeClr val="tx2">
                              <a:lumMod val="75000"/>
                            </a:schemeClr>
                          </a:solidFill>
                          <a:effectLst/>
                        </a:rPr>
                        <a:t>2.     გაკეთებული გაქვთ თუ არა კოვიდის ვაქცინა?</a:t>
                      </a:r>
                      <a:endParaRPr lang="en-US" sz="1400" b="0" dirty="0">
                        <a:solidFill>
                          <a:schemeClr val="tx2">
                            <a:lumMod val="75000"/>
                          </a:schemeClr>
                        </a:solidFill>
                        <a:effectLst/>
                      </a:endParaRPr>
                    </a:p>
                    <a:p>
                      <a:pPr marL="457200" marR="0">
                        <a:spcBef>
                          <a:spcPts val="0"/>
                        </a:spcBef>
                        <a:spcAft>
                          <a:spcPts val="0"/>
                        </a:spcAft>
                      </a:pPr>
                      <a:r>
                        <a:rPr lang="ka-GE" sz="1400" b="0" dirty="0">
                          <a:solidFill>
                            <a:schemeClr val="tx2">
                              <a:lumMod val="75000"/>
                            </a:schemeClr>
                          </a:solidFill>
                          <a:effectLst/>
                        </a:rPr>
                        <a:t> </a:t>
                      </a:r>
                      <a:endParaRPr lang="en-US" sz="1400" b="0" dirty="0">
                        <a:solidFill>
                          <a:schemeClr val="tx2">
                            <a:lumMod val="75000"/>
                          </a:schemeClr>
                        </a:solidFill>
                        <a:effectLst/>
                      </a:endParaRPr>
                    </a:p>
                    <a:p>
                      <a:pPr marL="342900" marR="0" lvl="0" indent="-342900">
                        <a:spcBef>
                          <a:spcPts val="0"/>
                        </a:spcBef>
                        <a:spcAft>
                          <a:spcPts val="0"/>
                        </a:spcAft>
                        <a:buFont typeface="Symbol" panose="05050102010706020507" pitchFamily="18" charset="2"/>
                        <a:buChar char=""/>
                      </a:pPr>
                      <a:r>
                        <a:rPr lang="ka-GE" sz="1400" b="0" dirty="0">
                          <a:solidFill>
                            <a:schemeClr val="tx2">
                              <a:lumMod val="75000"/>
                            </a:schemeClr>
                          </a:solidFill>
                          <a:effectLst/>
                        </a:rPr>
                        <a:t>ფაიზერი </a:t>
                      </a:r>
                      <a:endParaRPr lang="en-US" sz="1400" b="0" dirty="0">
                        <a:solidFill>
                          <a:schemeClr val="tx2">
                            <a:lumMod val="75000"/>
                          </a:schemeClr>
                        </a:solidFill>
                        <a:effectLst/>
                      </a:endParaRPr>
                    </a:p>
                    <a:p>
                      <a:pPr marL="342900" marR="0" lvl="0" indent="-342900">
                        <a:spcBef>
                          <a:spcPts val="0"/>
                        </a:spcBef>
                        <a:spcAft>
                          <a:spcPts val="0"/>
                        </a:spcAft>
                        <a:buFont typeface="Symbol" panose="05050102010706020507" pitchFamily="18" charset="2"/>
                        <a:buChar char=""/>
                      </a:pPr>
                      <a:r>
                        <a:rPr lang="ka-GE" sz="1400" b="0" dirty="0">
                          <a:solidFill>
                            <a:schemeClr val="tx2">
                              <a:lumMod val="75000"/>
                            </a:schemeClr>
                          </a:solidFill>
                          <a:effectLst/>
                        </a:rPr>
                        <a:t>მოდერნა</a:t>
                      </a:r>
                      <a:endParaRPr lang="en-US" sz="1400" b="0" dirty="0">
                        <a:solidFill>
                          <a:schemeClr val="tx2">
                            <a:lumMod val="75000"/>
                          </a:schemeClr>
                        </a:solidFill>
                        <a:effectLst/>
                      </a:endParaRPr>
                    </a:p>
                    <a:p>
                      <a:pPr marL="342900" marR="0" lvl="0" indent="-342900">
                        <a:spcBef>
                          <a:spcPts val="0"/>
                        </a:spcBef>
                        <a:spcAft>
                          <a:spcPts val="0"/>
                        </a:spcAft>
                        <a:buFont typeface="Symbol" panose="05050102010706020507" pitchFamily="18" charset="2"/>
                        <a:buChar char=""/>
                      </a:pPr>
                      <a:r>
                        <a:rPr lang="ka-GE" sz="1400" b="0" dirty="0">
                          <a:solidFill>
                            <a:schemeClr val="tx2">
                              <a:lumMod val="75000"/>
                            </a:schemeClr>
                          </a:solidFill>
                          <a:effectLst/>
                        </a:rPr>
                        <a:t>ასტრაზანეკა/ოქსფორდი </a:t>
                      </a:r>
                      <a:endParaRPr lang="en-US" sz="1400" b="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extLst>
                  <a:ext uri="{0D108BD9-81ED-4DB2-BD59-A6C34878D82A}">
                    <a16:rowId xmlns:a16="http://schemas.microsoft.com/office/drawing/2014/main" val="10002"/>
                  </a:ext>
                </a:extLst>
              </a:tr>
              <a:tr h="1977001">
                <a:tc>
                  <a:txBody>
                    <a:bodyPr/>
                    <a:lstStyle/>
                    <a:p>
                      <a:pPr marL="0" marR="0" lvl="0" indent="0">
                        <a:spcBef>
                          <a:spcPts val="0"/>
                        </a:spcBef>
                        <a:spcAft>
                          <a:spcPts val="0"/>
                        </a:spcAft>
                        <a:buFont typeface="+mj-lt"/>
                        <a:buNone/>
                      </a:pPr>
                      <a:r>
                        <a:rPr lang="ka-GE" sz="1400" b="0" dirty="0">
                          <a:solidFill>
                            <a:schemeClr val="tx2">
                              <a:lumMod val="75000"/>
                            </a:schemeClr>
                          </a:solidFill>
                          <a:effectLst/>
                        </a:rPr>
                        <a:t>3.    გქონიათ თუ არა ოდესმე ალერგიული რეაქცია </a:t>
                      </a:r>
                      <a:r>
                        <a:rPr lang="ka-GE" sz="1400" b="0">
                          <a:solidFill>
                            <a:schemeClr val="tx2">
                              <a:lumMod val="75000"/>
                            </a:schemeClr>
                          </a:solidFill>
                          <a:effectLst/>
                        </a:rPr>
                        <a:t>ქვემოთ მითითებულ </a:t>
                      </a:r>
                      <a:r>
                        <a:rPr lang="ka-GE" sz="1400" b="0" dirty="0">
                          <a:solidFill>
                            <a:schemeClr val="tx2">
                              <a:lumMod val="75000"/>
                            </a:schemeClr>
                          </a:solidFill>
                          <a:effectLst/>
                        </a:rPr>
                        <a:t>ალერგენებზე:</a:t>
                      </a:r>
                      <a:endParaRPr lang="en-US" sz="1400" b="0" dirty="0">
                        <a:solidFill>
                          <a:schemeClr val="tx2">
                            <a:lumMod val="75000"/>
                          </a:schemeClr>
                        </a:solidFill>
                        <a:effectLst/>
                      </a:endParaRPr>
                    </a:p>
                    <a:p>
                      <a:pPr marL="0" marR="0">
                        <a:spcBef>
                          <a:spcPts val="0"/>
                        </a:spcBef>
                        <a:spcAft>
                          <a:spcPts val="0"/>
                        </a:spcAft>
                      </a:pPr>
                      <a:r>
                        <a:rPr lang="ka-GE" sz="1400" b="0" dirty="0">
                          <a:solidFill>
                            <a:schemeClr val="tx2">
                              <a:lumMod val="75000"/>
                            </a:schemeClr>
                          </a:solidFill>
                          <a:effectLst/>
                        </a:rPr>
                        <a:t>(ეს მოიცავს მწვავე ალერგიულ რეაქციას [მაგ. ანაფილაქსია], რომელიც საჭიროებდა მკურნალობას ადრენალინით, ან ამან გამოიწვია ჰოსპიტალიზაცია. ამასთან, ის მოიცავს ალერგიულ რეაქციას, რომელიც მოხდა 4 საათში, რამაც გამოიწვია ჭინჭრის ციება, შეშუპება ან სუნთქვის გაძნელება, ხიხინი)</a:t>
                      </a:r>
                      <a:endParaRPr lang="en-US" sz="1400" b="0" dirty="0">
                        <a:solidFill>
                          <a:schemeClr val="tx2">
                            <a:lumMod val="75000"/>
                          </a:schemeClr>
                        </a:solidFill>
                        <a:effectLst/>
                      </a:endParaRPr>
                    </a:p>
                    <a:p>
                      <a:pPr marL="0" marR="0">
                        <a:spcBef>
                          <a:spcPts val="0"/>
                        </a:spcBef>
                        <a:spcAft>
                          <a:spcPts val="0"/>
                        </a:spcAft>
                      </a:pPr>
                      <a:r>
                        <a:rPr lang="ka-GE" sz="1400" b="0" dirty="0">
                          <a:solidFill>
                            <a:schemeClr val="tx2">
                              <a:lumMod val="75000"/>
                            </a:schemeClr>
                          </a:solidFill>
                          <a:effectLst/>
                        </a:rPr>
                        <a:t> </a:t>
                      </a:r>
                      <a:endParaRPr lang="en-US" sz="1400" b="0" dirty="0">
                        <a:solidFill>
                          <a:schemeClr val="tx2">
                            <a:lumMod val="75000"/>
                          </a:schemeClr>
                        </a:solidFill>
                        <a:effectLst/>
                      </a:endParaRPr>
                    </a:p>
                    <a:p>
                      <a:pPr marL="285750" marR="0" lvl="0" indent="-285750">
                        <a:spcBef>
                          <a:spcPts val="0"/>
                        </a:spcBef>
                        <a:spcAft>
                          <a:spcPts val="0"/>
                        </a:spcAft>
                        <a:buFont typeface="Arial" panose="020B0604020202020204" pitchFamily="34" charset="0"/>
                        <a:buChar char="•"/>
                      </a:pPr>
                      <a:r>
                        <a:rPr lang="ka-GE" sz="1400" b="0" dirty="0">
                          <a:solidFill>
                            <a:schemeClr val="tx2">
                              <a:lumMod val="75000"/>
                            </a:schemeClr>
                          </a:solidFill>
                          <a:effectLst/>
                        </a:rPr>
                        <a:t>COVID-19 ვაქცინის კომპონენტზე, პოლიეთილენგლიკოლის (PEG) ჩათვლით, რომელიც გვხვდება ზოგიერთ მედიკამენტში, მაგალითად, საფაღარათო საშუალებებში და კოლონოსკოპიის  პროცედურების პრეპარატებში.</a:t>
                      </a:r>
                      <a:endParaRPr lang="en-US" sz="1400" b="0" dirty="0">
                        <a:solidFill>
                          <a:schemeClr val="tx2">
                            <a:lumMod val="75000"/>
                          </a:schemeClr>
                        </a:solidFill>
                        <a:effectLst/>
                      </a:endParaRPr>
                    </a:p>
                    <a:p>
                      <a:pPr marL="285750" marR="0" lvl="0" indent="-285750">
                        <a:spcBef>
                          <a:spcPts val="0"/>
                        </a:spcBef>
                        <a:spcAft>
                          <a:spcPts val="0"/>
                        </a:spcAft>
                        <a:buFont typeface="Arial" panose="020B0604020202020204" pitchFamily="34" charset="0"/>
                        <a:buChar char="•"/>
                      </a:pPr>
                      <a:r>
                        <a:rPr lang="ka-GE" sz="1400" b="0" dirty="0">
                          <a:solidFill>
                            <a:schemeClr val="tx2">
                              <a:lumMod val="75000"/>
                            </a:schemeClr>
                          </a:solidFill>
                          <a:effectLst/>
                        </a:rPr>
                        <a:t>პოლისორბატზე</a:t>
                      </a:r>
                      <a:endParaRPr lang="en-US" sz="1400" b="0" dirty="0">
                        <a:solidFill>
                          <a:schemeClr val="tx2">
                            <a:lumMod val="75000"/>
                          </a:schemeClr>
                        </a:solidFill>
                        <a:effectLst/>
                      </a:endParaRPr>
                    </a:p>
                    <a:p>
                      <a:pPr marL="285750" marR="0" lvl="0" indent="-285750">
                        <a:spcBef>
                          <a:spcPts val="0"/>
                        </a:spcBef>
                        <a:spcAft>
                          <a:spcPts val="0"/>
                        </a:spcAft>
                        <a:buFont typeface="Arial" panose="020B0604020202020204" pitchFamily="34" charset="0"/>
                        <a:buChar char="•"/>
                      </a:pPr>
                      <a:r>
                        <a:rPr lang="ka-GE" sz="1400" b="0" dirty="0">
                          <a:solidFill>
                            <a:schemeClr val="tx2">
                              <a:lumMod val="75000"/>
                            </a:schemeClr>
                          </a:solidFill>
                          <a:effectLst/>
                        </a:rPr>
                        <a:t>კივიდის საწინააღმდეგო ვაქცინის წინა დოზაზე </a:t>
                      </a:r>
                      <a:endParaRPr lang="en-US" sz="1400" b="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extLst>
                  <a:ext uri="{0D108BD9-81ED-4DB2-BD59-A6C34878D82A}">
                    <a16:rowId xmlns:a16="http://schemas.microsoft.com/office/drawing/2014/main" val="10003"/>
                  </a:ext>
                </a:extLst>
              </a:tr>
              <a:tr h="1044368">
                <a:tc>
                  <a:txBody>
                    <a:bodyPr/>
                    <a:lstStyle/>
                    <a:p>
                      <a:pPr marL="0" marR="0" lvl="0" indent="0">
                        <a:spcBef>
                          <a:spcPts val="0"/>
                        </a:spcBef>
                        <a:spcAft>
                          <a:spcPts val="0"/>
                        </a:spcAft>
                        <a:buFont typeface="+mj-lt"/>
                        <a:buNone/>
                      </a:pPr>
                      <a:r>
                        <a:rPr lang="ka-GE" sz="1400" b="0" dirty="0">
                          <a:solidFill>
                            <a:schemeClr val="tx2">
                              <a:lumMod val="75000"/>
                            </a:schemeClr>
                          </a:solidFill>
                          <a:effectLst/>
                        </a:rPr>
                        <a:t>4.    ოდესმე გქონიათ</a:t>
                      </a:r>
                      <a:r>
                        <a:rPr lang="en-US" sz="1400" b="0" dirty="0">
                          <a:solidFill>
                            <a:schemeClr val="tx2">
                              <a:lumMod val="75000"/>
                            </a:schemeClr>
                          </a:solidFill>
                          <a:effectLst/>
                        </a:rPr>
                        <a:t>, </a:t>
                      </a:r>
                      <a:r>
                        <a:rPr lang="ka-GE" sz="1400" b="0" dirty="0">
                          <a:solidFill>
                            <a:schemeClr val="tx2">
                              <a:lumMod val="75000"/>
                            </a:schemeClr>
                          </a:solidFill>
                          <a:effectLst/>
                        </a:rPr>
                        <a:t>თუ არა ალერგიული რეაქცია სხვა ვაქცინაზე (გარდა COVID-19 ვაქცინისა) ან რომელიმე საინექციო მედიკამენტების მიმართ?</a:t>
                      </a:r>
                      <a:endParaRPr lang="en-US" sz="1400" b="0" dirty="0">
                        <a:solidFill>
                          <a:schemeClr val="tx2">
                            <a:lumMod val="75000"/>
                          </a:schemeClr>
                        </a:solidFill>
                        <a:effectLst/>
                      </a:endParaRPr>
                    </a:p>
                    <a:p>
                      <a:pPr marL="0" marR="0">
                        <a:spcBef>
                          <a:spcPts val="0"/>
                        </a:spcBef>
                        <a:spcAft>
                          <a:spcPts val="0"/>
                        </a:spcAft>
                      </a:pPr>
                      <a:r>
                        <a:rPr lang="ka-GE" sz="1400" b="0" dirty="0">
                          <a:solidFill>
                            <a:schemeClr val="tx2">
                              <a:lumMod val="75000"/>
                            </a:schemeClr>
                          </a:solidFill>
                          <a:effectLst/>
                        </a:rPr>
                        <a:t>(ეს მოიცავს მწვავე ალერგიულ რეაქციას [მაგ. ანაფილაქსია], რომელიც საჭიროებს მკურნალობას ადრენალინით, ან ამან გამოიწვია ჰოსპიტალიზაცია. ამასთან, ის მოიცავს ალერგიულ რეაქციას, რომელიც მოხდა 4 საათში, რამაც გამოიწვია ჭინჭრის ციება, შეშუპება ან სუნთქვის გაძნელება, ხიხინი) </a:t>
                      </a:r>
                      <a:endParaRPr lang="en-US" sz="1400" b="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extLst>
                  <a:ext uri="{0D108BD9-81ED-4DB2-BD59-A6C34878D82A}">
                    <a16:rowId xmlns:a16="http://schemas.microsoft.com/office/drawing/2014/main" val="10004"/>
                  </a:ext>
                </a:extLst>
              </a:tr>
              <a:tr h="720254">
                <a:tc>
                  <a:txBody>
                    <a:bodyPr/>
                    <a:lstStyle/>
                    <a:p>
                      <a:pPr marL="0" marR="0" lvl="0" indent="0">
                        <a:spcBef>
                          <a:spcPts val="0"/>
                        </a:spcBef>
                        <a:spcAft>
                          <a:spcPts val="0"/>
                        </a:spcAft>
                        <a:buFont typeface="+mj-lt"/>
                        <a:buNone/>
                      </a:pPr>
                      <a:r>
                        <a:rPr lang="ka-GE" sz="1400" b="0" dirty="0">
                          <a:solidFill>
                            <a:schemeClr val="tx2">
                              <a:lumMod val="75000"/>
                            </a:schemeClr>
                          </a:solidFill>
                          <a:effectLst/>
                        </a:rPr>
                        <a:t>5.   ოდესმე გქონიათ, თუ არა მწვავე ალერგიული რეაქცია (მაგ., ანაფილაქსია) სხვა ალერგენებზე, გარდა COVID-19 ვაქცინისა, პოლისორბატის ან ვაქცინის ან ინექციური მედიკამენტის კომპონენტის მიმართ? ეს მოიცავს საკვებს, შინაური ცხოველებს, გარემო ალერგენებს ან დასალევ მედიკამენტებს.</a:t>
                      </a:r>
                      <a:endParaRPr lang="en-US" sz="1400" b="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extLst>
                  <a:ext uri="{0D108BD9-81ED-4DB2-BD59-A6C34878D82A}">
                    <a16:rowId xmlns:a16="http://schemas.microsoft.com/office/drawing/2014/main" val="10005"/>
                  </a:ext>
                </a:extLst>
              </a:tr>
              <a:tr h="288101">
                <a:tc>
                  <a:txBody>
                    <a:bodyPr/>
                    <a:lstStyle/>
                    <a:p>
                      <a:pPr marL="0" marR="0" lvl="0" indent="0">
                        <a:spcBef>
                          <a:spcPts val="0"/>
                        </a:spcBef>
                        <a:spcAft>
                          <a:spcPts val="0"/>
                        </a:spcAft>
                        <a:buFont typeface="+mj-lt"/>
                        <a:buNone/>
                      </a:pPr>
                      <a:r>
                        <a:rPr lang="ka-GE" sz="1400" b="0" dirty="0">
                          <a:solidFill>
                            <a:schemeClr val="tx2">
                              <a:lumMod val="75000"/>
                            </a:schemeClr>
                          </a:solidFill>
                          <a:effectLst/>
                        </a:rPr>
                        <a:t>6.   ხომ არ მიგიღიათ რომელიმე ვაქცინა ბოლო 14 დღის განმავლობაში?</a:t>
                      </a:r>
                      <a:endParaRPr lang="en-US" sz="1400" b="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a:solidFill>
                            <a:schemeClr val="tx2">
                              <a:lumMod val="75000"/>
                            </a:schemeClr>
                          </a:solidFill>
                          <a:effectLst/>
                        </a:rPr>
                        <a:t> </a:t>
                      </a:r>
                      <a:endParaRPr lang="en-US" sz="1400" b="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tc>
                  <a:txBody>
                    <a:bodyPr/>
                    <a:lstStyle/>
                    <a:p>
                      <a:pPr marL="0" marR="0">
                        <a:spcBef>
                          <a:spcPts val="0"/>
                        </a:spcBef>
                        <a:spcAft>
                          <a:spcPts val="0"/>
                        </a:spcAft>
                      </a:pPr>
                      <a:r>
                        <a:rPr lang="ka-GE" sz="1400" b="0" dirty="0">
                          <a:solidFill>
                            <a:schemeClr val="tx2">
                              <a:lumMod val="75000"/>
                            </a:schemeClr>
                          </a:solidFill>
                          <a:effectLst/>
                        </a:rPr>
                        <a:t> </a:t>
                      </a:r>
                      <a:endParaRPr lang="en-US" sz="1400" b="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78" marR="5357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8521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70114"/>
            <a:ext cx="9601200" cy="457200"/>
          </a:xfrm>
        </p:spPr>
        <p:txBody>
          <a:bodyPr anchor="t">
            <a:normAutofit/>
          </a:bodyPr>
          <a:lstStyle/>
          <a:p>
            <a:r>
              <a:rPr lang="ka-GE" sz="1800" b="1" dirty="0">
                <a:latin typeface="+mn-lt"/>
              </a:rPr>
              <a:t>ასაცრელი პირის </a:t>
            </a:r>
            <a:r>
              <a:rPr lang="en-US" sz="1800" b="1" dirty="0">
                <a:latin typeface="+mn-lt"/>
              </a:rPr>
              <a:t>COVID-19 </a:t>
            </a:r>
            <a:r>
              <a:rPr lang="ka-GE" sz="1800" b="1" dirty="0">
                <a:latin typeface="+mn-lt"/>
              </a:rPr>
              <a:t>ვაქცინაციიის წინა  შეფასების კითხვარი (გაგრძელება)</a:t>
            </a:r>
            <a:endParaRPr lang="en-US" sz="18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14798384"/>
              </p:ext>
            </p:extLst>
          </p:nvPr>
        </p:nvGraphicFramePr>
        <p:xfrm>
          <a:off x="1066800" y="827314"/>
          <a:ext cx="9982201" cy="5329382"/>
        </p:xfrm>
        <a:graphic>
          <a:graphicData uri="http://schemas.openxmlformats.org/drawingml/2006/table">
            <a:tbl>
              <a:tblPr firstRow="1" firstCol="1" bandRow="1">
                <a:tableStyleId>{5C22544A-7EE6-4342-B048-85BDC9FD1C3A}</a:tableStyleId>
              </a:tblPr>
              <a:tblGrid>
                <a:gridCol w="7122459">
                  <a:extLst>
                    <a:ext uri="{9D8B030D-6E8A-4147-A177-3AD203B41FA5}">
                      <a16:colId xmlns:a16="http://schemas.microsoft.com/office/drawing/2014/main" val="20000"/>
                    </a:ext>
                  </a:extLst>
                </a:gridCol>
                <a:gridCol w="1035423">
                  <a:extLst>
                    <a:ext uri="{9D8B030D-6E8A-4147-A177-3AD203B41FA5}">
                      <a16:colId xmlns:a16="http://schemas.microsoft.com/office/drawing/2014/main" val="20001"/>
                    </a:ext>
                  </a:extLst>
                </a:gridCol>
                <a:gridCol w="772717">
                  <a:extLst>
                    <a:ext uri="{9D8B030D-6E8A-4147-A177-3AD203B41FA5}">
                      <a16:colId xmlns:a16="http://schemas.microsoft.com/office/drawing/2014/main" val="20002"/>
                    </a:ext>
                  </a:extLst>
                </a:gridCol>
                <a:gridCol w="1051602">
                  <a:extLst>
                    <a:ext uri="{9D8B030D-6E8A-4147-A177-3AD203B41FA5}">
                      <a16:colId xmlns:a16="http://schemas.microsoft.com/office/drawing/2014/main" val="20003"/>
                    </a:ext>
                  </a:extLst>
                </a:gridCol>
              </a:tblGrid>
              <a:tr h="323603">
                <a:tc>
                  <a:txBody>
                    <a:bodyPr/>
                    <a:lstStyle/>
                    <a:p>
                      <a:pPr marL="457200" marR="0">
                        <a:spcBef>
                          <a:spcPts val="0"/>
                        </a:spcBef>
                        <a:spcAft>
                          <a:spcPts val="0"/>
                        </a:spcAft>
                      </a:pPr>
                      <a:r>
                        <a:rPr lang="ka-GE" sz="2000" dirty="0">
                          <a:solidFill>
                            <a:schemeClr val="accent3">
                              <a:lumMod val="50000"/>
                            </a:schemeClr>
                          </a:solidFill>
                          <a:effectLst/>
                        </a:rPr>
                        <a:t> </a:t>
                      </a:r>
                      <a:endParaRPr lang="en-US"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ka-GE" sz="2000" dirty="0">
                          <a:solidFill>
                            <a:schemeClr val="accent3">
                              <a:lumMod val="50000"/>
                            </a:schemeClr>
                          </a:solidFill>
                          <a:effectLst/>
                        </a:rPr>
                        <a:t> დიახ</a:t>
                      </a:r>
                      <a:endParaRPr lang="en-US"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dirty="0">
                          <a:solidFill>
                            <a:schemeClr val="accent3">
                              <a:lumMod val="50000"/>
                            </a:schemeClr>
                          </a:solidFill>
                          <a:effectLst/>
                        </a:rPr>
                        <a:t> არა</a:t>
                      </a:r>
                      <a:endParaRPr lang="en-US"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dirty="0">
                          <a:solidFill>
                            <a:schemeClr val="accent3">
                              <a:lumMod val="50000"/>
                            </a:schemeClr>
                          </a:solidFill>
                          <a:effectLst/>
                        </a:rPr>
                        <a:t> არ ვიცი</a:t>
                      </a:r>
                      <a:endParaRPr lang="en-US"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738909">
                <a:tc>
                  <a:txBody>
                    <a:bodyPr/>
                    <a:lstStyle/>
                    <a:p>
                      <a:pPr marL="228600" marR="0" lvl="0" indent="-228600">
                        <a:spcBef>
                          <a:spcPts val="0"/>
                        </a:spcBef>
                        <a:spcAft>
                          <a:spcPts val="0"/>
                        </a:spcAft>
                        <a:buFont typeface="+mj-lt"/>
                        <a:buNone/>
                      </a:pPr>
                      <a:r>
                        <a:rPr lang="ka-GE" sz="2000" dirty="0">
                          <a:solidFill>
                            <a:schemeClr val="accent3">
                              <a:lumMod val="50000"/>
                            </a:schemeClr>
                          </a:solidFill>
                          <a:effectLst/>
                        </a:rPr>
                        <a:t>7. ოდესმე გქონიათ, თუ არა დადებითი ტესტი COVID-19– ზე, ან ექიმმა ოდესმე გითხრათ, რომ გაქვთ COVID-19?</a:t>
                      </a:r>
                      <a:endParaRPr lang="en-US"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ka-GE" sz="2000" dirty="0">
                          <a:solidFill>
                            <a:schemeClr val="accent3">
                              <a:lumMod val="50000"/>
                            </a:schemeClr>
                          </a:solidFill>
                          <a:effectLst/>
                        </a:rPr>
                        <a:t> </a:t>
                      </a:r>
                      <a:endParaRPr lang="en-US"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dirty="0">
                          <a:solidFill>
                            <a:schemeClr val="accent3">
                              <a:lumMod val="50000"/>
                            </a:schemeClr>
                          </a:solidFill>
                          <a:effectLst/>
                        </a:rPr>
                        <a:t> </a:t>
                      </a:r>
                      <a:endParaRPr lang="en-US"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a:solidFill>
                            <a:schemeClr val="accent3">
                              <a:lumMod val="50000"/>
                            </a:schemeClr>
                          </a:solidFill>
                          <a:effectLst/>
                        </a:rPr>
                        <a:t> </a:t>
                      </a:r>
                      <a:endParaRPr lang="en-US" sz="200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108364">
                <a:tc>
                  <a:txBody>
                    <a:bodyPr/>
                    <a:lstStyle/>
                    <a:p>
                      <a:pPr marL="228600" marR="0" lvl="0" indent="-228600" algn="l" defTabSz="914400" rtl="0" eaLnBrk="1" latinLnBrk="0" hangingPunct="1">
                        <a:spcBef>
                          <a:spcPts val="0"/>
                        </a:spcBef>
                        <a:spcAft>
                          <a:spcPts val="0"/>
                        </a:spcAft>
                        <a:buFont typeface="+mj-lt"/>
                        <a:buNone/>
                      </a:pPr>
                      <a:r>
                        <a:rPr lang="ka-GE" sz="2000" b="1" kern="1200" dirty="0">
                          <a:solidFill>
                            <a:schemeClr val="accent3">
                              <a:lumMod val="50000"/>
                            </a:schemeClr>
                          </a:solidFill>
                          <a:effectLst/>
                          <a:latin typeface="+mn-lt"/>
                          <a:ea typeface="+mn-ea"/>
                          <a:cs typeface="+mn-cs"/>
                        </a:rPr>
                        <a:t>8. მიიღებული გაქვთ, თუ არა COVID-19 მკურნალობის პასიური ანტისხეულების თერაპია (მონოკლონური ანტისხეულები ან გამოჯანმთელებული ადამიანის პლაზმა)?</a:t>
                      </a:r>
                      <a:endParaRPr lang="en-US" sz="2000" b="1" kern="1200" dirty="0">
                        <a:solidFill>
                          <a:schemeClr val="accent3">
                            <a:lumMod val="50000"/>
                          </a:schemeClr>
                        </a:solidFill>
                        <a:effectLst/>
                        <a:latin typeface="+mn-lt"/>
                        <a:ea typeface="+mn-ea"/>
                        <a:cs typeface="+mn-cs"/>
                      </a:endParaRPr>
                    </a:p>
                  </a:txBody>
                  <a:tcPr marL="68580" marR="68580" marT="0" marB="0"/>
                </a:tc>
                <a:tc>
                  <a:txBody>
                    <a:bodyPr/>
                    <a:lstStyle/>
                    <a:p>
                      <a:pPr marL="0" marR="0">
                        <a:spcBef>
                          <a:spcPts val="0"/>
                        </a:spcBef>
                        <a:spcAft>
                          <a:spcPts val="0"/>
                        </a:spcAft>
                      </a:pPr>
                      <a:r>
                        <a:rPr lang="ka-GE" sz="2000">
                          <a:solidFill>
                            <a:schemeClr val="accent3">
                              <a:lumMod val="50000"/>
                            </a:schemeClr>
                          </a:solidFill>
                          <a:effectLst/>
                        </a:rPr>
                        <a:t> </a:t>
                      </a:r>
                      <a:endParaRPr lang="en-US" sz="200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a:solidFill>
                            <a:schemeClr val="accent3">
                              <a:lumMod val="50000"/>
                            </a:schemeClr>
                          </a:solidFill>
                          <a:effectLst/>
                        </a:rPr>
                        <a:t> </a:t>
                      </a:r>
                      <a:endParaRPr lang="en-US" sz="200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dirty="0">
                          <a:solidFill>
                            <a:schemeClr val="accent3">
                              <a:lumMod val="50000"/>
                            </a:schemeClr>
                          </a:solidFill>
                          <a:effectLst/>
                        </a:rPr>
                        <a:t> </a:t>
                      </a:r>
                      <a:endParaRPr lang="en-US"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108364">
                <a:tc>
                  <a:txBody>
                    <a:bodyPr/>
                    <a:lstStyle/>
                    <a:p>
                      <a:pPr marL="228600" marR="0" lvl="0" indent="-228600" algn="l" defTabSz="914400" rtl="0" eaLnBrk="1" latinLnBrk="0" hangingPunct="1">
                        <a:spcBef>
                          <a:spcPts val="0"/>
                        </a:spcBef>
                        <a:spcAft>
                          <a:spcPts val="0"/>
                        </a:spcAft>
                        <a:buFont typeface="+mj-lt"/>
                        <a:buNone/>
                      </a:pPr>
                      <a:r>
                        <a:rPr lang="ka-GE" sz="2000" b="1" kern="1200" dirty="0">
                          <a:solidFill>
                            <a:schemeClr val="accent3">
                              <a:lumMod val="50000"/>
                            </a:schemeClr>
                          </a:solidFill>
                          <a:effectLst/>
                          <a:latin typeface="+mn-lt"/>
                          <a:ea typeface="+mn-ea"/>
                          <a:cs typeface="+mn-cs"/>
                        </a:rPr>
                        <a:t>9. გაქვთ თუ არა სუსტი იმუნური სისტემა, რაც გამოწვეულია აივ ინფექციით ან სიმსივნით, ან იღებთ იმუნოსუპრესიულ მედიკამენტებს?</a:t>
                      </a:r>
                      <a:endParaRPr lang="en-US" sz="2000" b="1" kern="1200" dirty="0">
                        <a:solidFill>
                          <a:schemeClr val="accent3">
                            <a:lumMod val="50000"/>
                          </a:schemeClr>
                        </a:solidFill>
                        <a:effectLst/>
                        <a:latin typeface="+mn-lt"/>
                        <a:ea typeface="+mn-ea"/>
                        <a:cs typeface="+mn-cs"/>
                      </a:endParaRPr>
                    </a:p>
                  </a:txBody>
                  <a:tcPr marL="68580" marR="68580" marT="0" marB="0"/>
                </a:tc>
                <a:tc>
                  <a:txBody>
                    <a:bodyPr/>
                    <a:lstStyle/>
                    <a:p>
                      <a:pPr marL="0" marR="0">
                        <a:spcBef>
                          <a:spcPts val="0"/>
                        </a:spcBef>
                        <a:spcAft>
                          <a:spcPts val="0"/>
                        </a:spcAft>
                      </a:pPr>
                      <a:r>
                        <a:rPr lang="ka-GE" sz="2000">
                          <a:solidFill>
                            <a:schemeClr val="accent3">
                              <a:lumMod val="50000"/>
                            </a:schemeClr>
                          </a:solidFill>
                          <a:effectLst/>
                        </a:rPr>
                        <a:t> </a:t>
                      </a:r>
                      <a:endParaRPr lang="en-US" sz="200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a:solidFill>
                            <a:schemeClr val="accent3">
                              <a:lumMod val="50000"/>
                            </a:schemeClr>
                          </a:solidFill>
                          <a:effectLst/>
                        </a:rPr>
                        <a:t> </a:t>
                      </a:r>
                      <a:endParaRPr lang="en-US" sz="200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dirty="0">
                          <a:solidFill>
                            <a:schemeClr val="accent3">
                              <a:lumMod val="50000"/>
                            </a:schemeClr>
                          </a:solidFill>
                          <a:effectLst/>
                        </a:rPr>
                        <a:t> </a:t>
                      </a:r>
                      <a:endParaRPr lang="en-US"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738909">
                <a:tc>
                  <a:txBody>
                    <a:bodyPr/>
                    <a:lstStyle/>
                    <a:p>
                      <a:pPr marL="228600" marR="0" lvl="0" indent="-228600" algn="l" defTabSz="914400" rtl="0" eaLnBrk="1" latinLnBrk="0" hangingPunct="1">
                        <a:spcBef>
                          <a:spcPts val="0"/>
                        </a:spcBef>
                        <a:spcAft>
                          <a:spcPts val="0"/>
                        </a:spcAft>
                        <a:buFont typeface="+mj-lt"/>
                        <a:buNone/>
                      </a:pPr>
                      <a:r>
                        <a:rPr lang="ka-GE" sz="2000" b="1" kern="1200" dirty="0">
                          <a:solidFill>
                            <a:schemeClr val="accent3">
                              <a:lumMod val="50000"/>
                            </a:schemeClr>
                          </a:solidFill>
                          <a:effectLst/>
                          <a:latin typeface="+mn-lt"/>
                          <a:ea typeface="+mn-ea"/>
                          <a:cs typeface="+mn-cs"/>
                        </a:rPr>
                        <a:t>10. გაქვთ, თუ არა სისხლდენისკენ მიდრეკილება  ან იღებთ სისხლის გამათხელებელ მედიკამენტებს?</a:t>
                      </a:r>
                      <a:endParaRPr lang="en-US" sz="2000" b="1" kern="1200" dirty="0">
                        <a:solidFill>
                          <a:schemeClr val="accent3">
                            <a:lumMod val="50000"/>
                          </a:schemeClr>
                        </a:solidFill>
                        <a:effectLst/>
                        <a:latin typeface="+mn-lt"/>
                        <a:ea typeface="+mn-ea"/>
                        <a:cs typeface="+mn-cs"/>
                      </a:endParaRPr>
                    </a:p>
                  </a:txBody>
                  <a:tcPr marL="68580" marR="68580" marT="0" marB="0"/>
                </a:tc>
                <a:tc>
                  <a:txBody>
                    <a:bodyPr/>
                    <a:lstStyle/>
                    <a:p>
                      <a:pPr marL="0" marR="0">
                        <a:spcBef>
                          <a:spcPts val="0"/>
                        </a:spcBef>
                        <a:spcAft>
                          <a:spcPts val="0"/>
                        </a:spcAft>
                      </a:pPr>
                      <a:r>
                        <a:rPr lang="ka-GE" sz="2000">
                          <a:solidFill>
                            <a:schemeClr val="accent3">
                              <a:lumMod val="50000"/>
                            </a:schemeClr>
                          </a:solidFill>
                          <a:effectLst/>
                        </a:rPr>
                        <a:t> </a:t>
                      </a:r>
                      <a:endParaRPr lang="en-US" sz="200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a:solidFill>
                            <a:schemeClr val="accent3">
                              <a:lumMod val="50000"/>
                            </a:schemeClr>
                          </a:solidFill>
                          <a:effectLst/>
                        </a:rPr>
                        <a:t> </a:t>
                      </a:r>
                      <a:endParaRPr lang="en-US" sz="200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dirty="0">
                          <a:solidFill>
                            <a:schemeClr val="accent3">
                              <a:lumMod val="50000"/>
                            </a:schemeClr>
                          </a:solidFill>
                          <a:effectLst/>
                        </a:rPr>
                        <a:t> </a:t>
                      </a:r>
                      <a:endParaRPr lang="en-US"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738909">
                <a:tc>
                  <a:txBody>
                    <a:bodyPr/>
                    <a:lstStyle/>
                    <a:p>
                      <a:pPr marL="228600" marR="0" lvl="0" indent="-228600" algn="l" defTabSz="914400" rtl="0" eaLnBrk="1" latinLnBrk="0" hangingPunct="1">
                        <a:spcBef>
                          <a:spcPts val="0"/>
                        </a:spcBef>
                        <a:spcAft>
                          <a:spcPts val="0"/>
                        </a:spcAft>
                        <a:buFont typeface="+mj-lt"/>
                        <a:buNone/>
                      </a:pPr>
                      <a:r>
                        <a:rPr lang="ka-GE" sz="2000" b="1" kern="1200" dirty="0">
                          <a:solidFill>
                            <a:schemeClr val="accent3">
                              <a:lumMod val="50000"/>
                            </a:schemeClr>
                          </a:solidFill>
                          <a:effectLst/>
                          <a:latin typeface="+mn-lt"/>
                          <a:ea typeface="+mn-ea"/>
                          <a:cs typeface="+mn-cs"/>
                        </a:rPr>
                        <a:t>11. ორსულად ხომ არ ხართ? ან მეძუძური დედა ხომ არ ხართ/? </a:t>
                      </a:r>
                      <a:endParaRPr lang="en-US" sz="2000" b="1" kern="1200" dirty="0">
                        <a:solidFill>
                          <a:schemeClr val="accent3">
                            <a:lumMod val="50000"/>
                          </a:schemeClr>
                        </a:solidFill>
                        <a:effectLst/>
                        <a:latin typeface="+mn-lt"/>
                        <a:ea typeface="+mn-ea"/>
                        <a:cs typeface="+mn-cs"/>
                      </a:endParaRPr>
                    </a:p>
                    <a:p>
                      <a:pPr marL="228600" marR="0" lvl="0" indent="-228600" algn="l" defTabSz="914400" rtl="0" eaLnBrk="1" latinLnBrk="0" hangingPunct="1">
                        <a:spcBef>
                          <a:spcPts val="0"/>
                        </a:spcBef>
                        <a:spcAft>
                          <a:spcPts val="0"/>
                        </a:spcAft>
                        <a:buFont typeface="+mj-lt"/>
                        <a:buNone/>
                      </a:pPr>
                      <a:r>
                        <a:rPr lang="ka-GE" sz="2000" b="1" kern="1200" dirty="0">
                          <a:solidFill>
                            <a:schemeClr val="accent3">
                              <a:lumMod val="50000"/>
                            </a:schemeClr>
                          </a:solidFill>
                          <a:effectLst/>
                          <a:latin typeface="+mn-lt"/>
                          <a:ea typeface="+mn-ea"/>
                          <a:cs typeface="+mn-cs"/>
                        </a:rPr>
                        <a:t> </a:t>
                      </a:r>
                      <a:endParaRPr lang="en-US" sz="2000" b="1" kern="1200" dirty="0">
                        <a:solidFill>
                          <a:schemeClr val="accent3">
                            <a:lumMod val="50000"/>
                          </a:schemeClr>
                        </a:solidFill>
                        <a:effectLst/>
                        <a:latin typeface="+mn-lt"/>
                        <a:ea typeface="+mn-ea"/>
                        <a:cs typeface="+mn-cs"/>
                      </a:endParaRPr>
                    </a:p>
                  </a:txBody>
                  <a:tcPr marL="68580" marR="68580" marT="0" marB="0"/>
                </a:tc>
                <a:tc>
                  <a:txBody>
                    <a:bodyPr/>
                    <a:lstStyle/>
                    <a:p>
                      <a:pPr marL="0" marR="0">
                        <a:spcBef>
                          <a:spcPts val="0"/>
                        </a:spcBef>
                        <a:spcAft>
                          <a:spcPts val="0"/>
                        </a:spcAft>
                      </a:pPr>
                      <a:r>
                        <a:rPr lang="ka-GE" sz="2000">
                          <a:solidFill>
                            <a:schemeClr val="accent3">
                              <a:lumMod val="50000"/>
                            </a:schemeClr>
                          </a:solidFill>
                          <a:effectLst/>
                        </a:rPr>
                        <a:t> </a:t>
                      </a:r>
                      <a:endParaRPr lang="en-US" sz="200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a:solidFill>
                            <a:schemeClr val="accent3">
                              <a:lumMod val="50000"/>
                            </a:schemeClr>
                          </a:solidFill>
                          <a:effectLst/>
                        </a:rPr>
                        <a:t> </a:t>
                      </a:r>
                      <a:endParaRPr lang="en-US" sz="200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ka-GE" sz="2000" dirty="0">
                          <a:solidFill>
                            <a:schemeClr val="accent3">
                              <a:lumMod val="50000"/>
                            </a:schemeClr>
                          </a:solidFill>
                          <a:effectLst/>
                        </a:rPr>
                        <a:t> </a:t>
                      </a:r>
                      <a:endParaRPr lang="en-US"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6257747"/>
              </p:ext>
            </p:extLst>
          </p:nvPr>
        </p:nvGraphicFramePr>
        <p:xfrm>
          <a:off x="1066800" y="6156696"/>
          <a:ext cx="9959788" cy="701040"/>
        </p:xfrm>
        <a:graphic>
          <a:graphicData uri="http://schemas.openxmlformats.org/drawingml/2006/table">
            <a:tbl>
              <a:tblPr firstRow="1" bandRow="1">
                <a:tableStyleId>{6E25E649-3F16-4E02-A733-19D2CDBF48F0}</a:tableStyleId>
              </a:tblPr>
              <a:tblGrid>
                <a:gridCol w="7122459">
                  <a:extLst>
                    <a:ext uri="{9D8B030D-6E8A-4147-A177-3AD203B41FA5}">
                      <a16:colId xmlns:a16="http://schemas.microsoft.com/office/drawing/2014/main" val="20000"/>
                    </a:ext>
                  </a:extLst>
                </a:gridCol>
                <a:gridCol w="1048870">
                  <a:extLst>
                    <a:ext uri="{9D8B030D-6E8A-4147-A177-3AD203B41FA5}">
                      <a16:colId xmlns:a16="http://schemas.microsoft.com/office/drawing/2014/main" val="20001"/>
                    </a:ext>
                  </a:extLst>
                </a:gridCol>
                <a:gridCol w="753036">
                  <a:extLst>
                    <a:ext uri="{9D8B030D-6E8A-4147-A177-3AD203B41FA5}">
                      <a16:colId xmlns:a16="http://schemas.microsoft.com/office/drawing/2014/main" val="20002"/>
                    </a:ext>
                  </a:extLst>
                </a:gridCol>
                <a:gridCol w="1035423">
                  <a:extLst>
                    <a:ext uri="{9D8B030D-6E8A-4147-A177-3AD203B41FA5}">
                      <a16:colId xmlns:a16="http://schemas.microsoft.com/office/drawing/2014/main" val="20003"/>
                    </a:ext>
                  </a:extLst>
                </a:gridCol>
              </a:tblGrid>
              <a:tr h="370840">
                <a:tc>
                  <a:txBody>
                    <a:bodyPr/>
                    <a:lstStyle/>
                    <a:p>
                      <a:pPr marL="228600" marR="0" lvl="0" indent="-228600" algn="l" defTabSz="914400" rtl="0" eaLnBrk="1" latinLnBrk="0" hangingPunct="1">
                        <a:spcBef>
                          <a:spcPts val="0"/>
                        </a:spcBef>
                        <a:spcAft>
                          <a:spcPts val="0"/>
                        </a:spcAft>
                        <a:buFont typeface="+mj-lt"/>
                        <a:buNone/>
                      </a:pPr>
                      <a:r>
                        <a:rPr lang="ka-GE" sz="2000" b="1" kern="1200" dirty="0">
                          <a:solidFill>
                            <a:schemeClr val="accent3">
                              <a:lumMod val="50000"/>
                            </a:schemeClr>
                          </a:solidFill>
                          <a:effectLst/>
                          <a:latin typeface="+mn-lt"/>
                          <a:ea typeface="+mn-ea"/>
                          <a:cs typeface="+mn-cs"/>
                        </a:rPr>
                        <a:t>12. ხომ არ გამოგიყენებიათ უახლოეს პერიოდში კოსმეტიკური ფილერი?</a:t>
                      </a:r>
                      <a:endParaRPr lang="en-US" sz="2000" b="1" kern="1200" dirty="0">
                        <a:solidFill>
                          <a:schemeClr val="accent3">
                            <a:lumMod val="50000"/>
                          </a:schemeClr>
                        </a:solidFill>
                        <a:effectLst/>
                        <a:latin typeface="+mn-lt"/>
                        <a:ea typeface="+mn-ea"/>
                        <a:cs typeface="+mn-cs"/>
                      </a:endParaRPr>
                    </a:p>
                  </a:txBody>
                  <a:tcPr/>
                </a:tc>
                <a:tc>
                  <a:txBody>
                    <a:bodyPr/>
                    <a:lstStyle/>
                    <a:p>
                      <a:pPr marL="0" marR="0" algn="l" defTabSz="914400" rtl="0" eaLnBrk="1" latinLnBrk="0" hangingPunct="1">
                        <a:spcBef>
                          <a:spcPts val="0"/>
                        </a:spcBef>
                        <a:spcAft>
                          <a:spcPts val="0"/>
                        </a:spcAft>
                      </a:pPr>
                      <a:endParaRPr lang="en-US" sz="2000" kern="1200" dirty="0">
                        <a:solidFill>
                          <a:schemeClr val="accent3">
                            <a:lumMod val="50000"/>
                          </a:schemeClr>
                        </a:solidFill>
                        <a:effectLst/>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marR="0" algn="l" defTabSz="914400" rtl="0" eaLnBrk="1" latinLnBrk="0" hangingPunct="1">
                        <a:spcBef>
                          <a:spcPts val="0"/>
                        </a:spcBef>
                        <a:spcAft>
                          <a:spcPts val="0"/>
                        </a:spcAft>
                      </a:pPr>
                      <a:endParaRPr lang="en-US" sz="2000" kern="1200" dirty="0">
                        <a:solidFill>
                          <a:schemeClr val="accent3">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marR="0" algn="l" defTabSz="914400" rtl="0" eaLnBrk="1" latinLnBrk="0" hangingPunct="1">
                        <a:spcBef>
                          <a:spcPts val="0"/>
                        </a:spcBef>
                        <a:spcAft>
                          <a:spcPts val="0"/>
                        </a:spcAft>
                      </a:pPr>
                      <a:endParaRPr lang="en-US" sz="2000" kern="1200" dirty="0">
                        <a:solidFill>
                          <a:schemeClr val="accent3">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396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A2C9F39-1002-46AC-B37E-0CB1BD76A930}"/>
              </a:ext>
            </a:extLst>
          </p:cNvPr>
          <p:cNvSpPr txBox="1"/>
          <p:nvPr/>
        </p:nvSpPr>
        <p:spPr>
          <a:xfrm>
            <a:off x="1008957" y="811817"/>
            <a:ext cx="5996991" cy="4677563"/>
          </a:xfrm>
          <a:prstGeom prst="rect">
            <a:avLst/>
          </a:prstGeom>
          <a:solidFill>
            <a:srgbClr val="66FF33"/>
          </a:solidFill>
        </p:spPr>
        <p:txBody>
          <a:bodyPr wrap="square">
            <a:spAutoFit/>
          </a:bodyPr>
          <a:lstStyle/>
          <a:p>
            <a:pPr algn="l"/>
            <a:r>
              <a:rPr lang="ka-GE" sz="1799" b="1" dirty="0">
                <a:solidFill>
                  <a:srgbClr val="212529"/>
                </a:solidFill>
                <a:latin typeface="Open Sans"/>
              </a:rPr>
              <a:t>ალერგიები</a:t>
            </a:r>
          </a:p>
          <a:p>
            <a:pPr algn="l"/>
            <a:endParaRPr lang="en-US" sz="1799" b="1" dirty="0">
              <a:solidFill>
                <a:srgbClr val="212529"/>
              </a:solidFill>
              <a:latin typeface="Open Sans"/>
            </a:endParaRPr>
          </a:p>
          <a:p>
            <a:pPr algn="l"/>
            <a:r>
              <a:rPr lang="ka-GE" sz="1600" dirty="0">
                <a:solidFill>
                  <a:srgbClr val="212529"/>
                </a:solidFill>
                <a:latin typeface="Calibri" panose="020F0502020204030204" pitchFamily="34" charset="0"/>
                <a:cs typeface="Calibri" panose="020F0502020204030204" pitchFamily="34" charset="0"/>
              </a:rPr>
              <a:t>ალერგია ანამნეზში, რაც არ არის დაკავშირებული </a:t>
            </a:r>
            <a:r>
              <a:rPr lang="en-US" sz="1600" dirty="0">
                <a:solidFill>
                  <a:srgbClr val="212529"/>
                </a:solidFill>
                <a:latin typeface="Calibri" panose="020F0502020204030204" pitchFamily="34" charset="0"/>
                <a:cs typeface="Calibri" panose="020F0502020204030204" pitchFamily="34" charset="0"/>
              </a:rPr>
              <a:t>mRNA COVID-19 </a:t>
            </a:r>
            <a:r>
              <a:rPr lang="ka-GE" sz="1600" dirty="0">
                <a:solidFill>
                  <a:srgbClr val="212529"/>
                </a:solidFill>
                <a:latin typeface="Calibri" panose="020F0502020204030204" pitchFamily="34" charset="0"/>
                <a:cs typeface="Calibri" panose="020F0502020204030204" pitchFamily="34" charset="0"/>
              </a:rPr>
              <a:t>ვაქცინებთან</a:t>
            </a:r>
            <a:r>
              <a:rPr lang="en-US" sz="1600" baseline="30000" dirty="0">
                <a:solidFill>
                  <a:srgbClr val="212529"/>
                </a:solidFill>
                <a:latin typeface="Calibri" panose="020F0502020204030204" pitchFamily="34" charset="0"/>
                <a:cs typeface="Calibri" panose="020F0502020204030204" pitchFamily="34" charset="0"/>
              </a:rPr>
              <a:t>†</a:t>
            </a:r>
            <a:r>
              <a:rPr lang="en-US" sz="1600" dirty="0">
                <a:solidFill>
                  <a:srgbClr val="212529"/>
                </a:solidFill>
                <a:latin typeface="Calibri" panose="020F0502020204030204" pitchFamily="34" charset="0"/>
                <a:cs typeface="Calibri" panose="020F0502020204030204" pitchFamily="34" charset="0"/>
              </a:rPr>
              <a:t>, </a:t>
            </a:r>
            <a:r>
              <a:rPr lang="ka-GE" sz="1600" dirty="0">
                <a:solidFill>
                  <a:srgbClr val="212529"/>
                </a:solidFill>
                <a:latin typeface="Calibri" panose="020F0502020204030204" pitchFamily="34" charset="0"/>
                <a:cs typeface="Calibri" panose="020F0502020204030204" pitchFamily="34" charset="0"/>
              </a:rPr>
              <a:t>სხვა ვაქცინებთან, საინექციო საშუალებებთან, ან პოლისორბატთან</a:t>
            </a:r>
            <a:r>
              <a:rPr lang="en-US" sz="1600" dirty="0">
                <a:solidFill>
                  <a:srgbClr val="212529"/>
                </a:solidFill>
                <a:latin typeface="Calibri" panose="020F0502020204030204" pitchFamily="34" charset="0"/>
                <a:cs typeface="Calibri" panose="020F0502020204030204" pitchFamily="34" charset="0"/>
              </a:rPr>
              <a:t>, </a:t>
            </a:r>
            <a:r>
              <a:rPr lang="ka-GE" sz="1600" dirty="0">
                <a:solidFill>
                  <a:srgbClr val="212529"/>
                </a:solidFill>
                <a:latin typeface="Calibri" panose="020F0502020204030204" pitchFamily="34" charset="0"/>
                <a:cs typeface="Calibri" panose="020F0502020204030204" pitchFamily="34" charset="0"/>
              </a:rPr>
              <a:t>როგორიცაა</a:t>
            </a:r>
            <a:r>
              <a:rPr lang="en-US" sz="1600" dirty="0">
                <a:solidFill>
                  <a:srgbClr val="212529"/>
                </a:solidFill>
                <a:latin typeface="Calibri" panose="020F0502020204030204" pitchFamily="34" charset="0"/>
                <a:cs typeface="Calibri" panose="020F0502020204030204" pitchFamily="34" charset="0"/>
              </a:rPr>
              <a:t>:</a:t>
            </a:r>
          </a:p>
          <a:p>
            <a:pPr algn="l">
              <a:buFont typeface="Arial" panose="020B0604020202020204" pitchFamily="34" charset="0"/>
              <a:buChar char="•"/>
            </a:pPr>
            <a:r>
              <a:rPr lang="ka-GE" sz="1600" dirty="0">
                <a:solidFill>
                  <a:srgbClr val="212529"/>
                </a:solidFill>
                <a:latin typeface="Calibri" panose="020F0502020204030204" pitchFamily="34" charset="0"/>
                <a:cs typeface="Calibri" panose="020F0502020204030204" pitchFamily="34" charset="0"/>
              </a:rPr>
              <a:t>ალერგია პერორალური მედიკამენტების მიმართ</a:t>
            </a:r>
            <a:r>
              <a:rPr lang="en-US" sz="1600" dirty="0">
                <a:solidFill>
                  <a:srgbClr val="212529"/>
                </a:solidFill>
                <a:latin typeface="Calibri" panose="020F0502020204030204" pitchFamily="34" charset="0"/>
                <a:cs typeface="Calibri" panose="020F0502020204030204" pitchFamily="34" charset="0"/>
              </a:rPr>
              <a:t> (</a:t>
            </a:r>
            <a:r>
              <a:rPr lang="ka-GE" sz="1600" dirty="0">
                <a:solidFill>
                  <a:srgbClr val="212529"/>
                </a:solidFill>
                <a:latin typeface="Calibri" panose="020F0502020204030204" pitchFamily="34" charset="0"/>
                <a:cs typeface="Calibri" panose="020F0502020204030204" pitchFamily="34" charset="0"/>
              </a:rPr>
              <a:t>საინექციო პრეპარატების პერორალური ეკვივალენტების ჩათვლით</a:t>
            </a:r>
            <a:r>
              <a:rPr lang="en-US" sz="1600" dirty="0">
                <a:solidFill>
                  <a:srgbClr val="212529"/>
                </a:solidFill>
                <a:latin typeface="Calibri" panose="020F0502020204030204" pitchFamily="34" charset="0"/>
                <a:cs typeface="Calibri" panose="020F0502020204030204" pitchFamily="34" charset="0"/>
              </a:rPr>
              <a:t>)</a:t>
            </a:r>
          </a:p>
          <a:p>
            <a:pPr algn="l">
              <a:buFont typeface="Arial" panose="020B0604020202020204" pitchFamily="34" charset="0"/>
              <a:buChar char="•"/>
            </a:pPr>
            <a:r>
              <a:rPr lang="ka-GE" sz="1600" dirty="0">
                <a:solidFill>
                  <a:srgbClr val="212529"/>
                </a:solidFill>
                <a:latin typeface="Calibri" panose="020F0502020204030204" pitchFamily="34" charset="0"/>
                <a:cs typeface="Calibri" panose="020F0502020204030204" pitchFamily="34" charset="0"/>
              </a:rPr>
              <a:t>ანამნეზში ალერგია საკვებზე, ცხოველებზე, მწერებზე, შხამებზე, გარემოზე, ლატექსზე და სხვა.</a:t>
            </a:r>
            <a:endParaRPr lang="en-US" sz="1600" dirty="0">
              <a:solidFill>
                <a:srgbClr val="212529"/>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ka-GE" sz="1600" dirty="0">
                <a:solidFill>
                  <a:srgbClr val="212529"/>
                </a:solidFill>
                <a:latin typeface="Calibri" panose="020F0502020204030204" pitchFamily="34" charset="0"/>
                <a:cs typeface="Calibri" panose="020F0502020204030204" pitchFamily="34" charset="0"/>
              </a:rPr>
              <a:t>ოჯახური ალერგია ანამნეზში</a:t>
            </a:r>
            <a:endParaRPr lang="en-US" sz="1600" dirty="0">
              <a:solidFill>
                <a:srgbClr val="212529"/>
              </a:solidFill>
              <a:latin typeface="Calibri" panose="020F0502020204030204" pitchFamily="34" charset="0"/>
              <a:cs typeface="Calibri" panose="020F0502020204030204" pitchFamily="34" charset="0"/>
            </a:endParaRPr>
          </a:p>
          <a:p>
            <a:endParaRPr lang="ka-GE" sz="1799" b="1" dirty="0">
              <a:solidFill>
                <a:srgbClr val="212529"/>
              </a:solidFill>
              <a:latin typeface="Open Sans"/>
            </a:endParaRPr>
          </a:p>
          <a:p>
            <a:r>
              <a:rPr lang="ka-GE" sz="1799" b="1" dirty="0">
                <a:solidFill>
                  <a:srgbClr val="212529"/>
                </a:solidFill>
                <a:latin typeface="Open Sans"/>
              </a:rPr>
              <a:t>ქმედება</a:t>
            </a:r>
            <a:r>
              <a:rPr lang="en-US" sz="1799" b="1" dirty="0">
                <a:solidFill>
                  <a:srgbClr val="212529"/>
                </a:solidFill>
                <a:latin typeface="Open Sans"/>
              </a:rPr>
              <a:t>:</a:t>
            </a:r>
            <a:endParaRPr lang="en-US" sz="1799" dirty="0">
              <a:solidFill>
                <a:srgbClr val="212529"/>
              </a:solidFill>
              <a:latin typeface="Open Sans"/>
            </a:endParaRPr>
          </a:p>
          <a:p>
            <a:pPr algn="l"/>
            <a:endParaRPr lang="en-US" sz="1799" dirty="0">
              <a:solidFill>
                <a:srgbClr val="212529"/>
              </a:solidFill>
              <a:latin typeface="Open Sans"/>
            </a:endParaRPr>
          </a:p>
          <a:p>
            <a:pPr algn="l">
              <a:buFont typeface="Arial" panose="020B0604020202020204" pitchFamily="34" charset="0"/>
              <a:buChar char="•"/>
            </a:pPr>
            <a:r>
              <a:rPr lang="ka-GE" sz="1600" dirty="0">
                <a:solidFill>
                  <a:srgbClr val="212529"/>
                </a:solidFill>
                <a:latin typeface="Calibri" panose="020F0502020204030204" pitchFamily="34" charset="0"/>
                <a:cs typeface="Calibri" panose="020F0502020204030204" pitchFamily="34" charset="0"/>
              </a:rPr>
              <a:t>45</a:t>
            </a:r>
            <a:r>
              <a:rPr lang="en-US" sz="1600" dirty="0">
                <a:solidFill>
                  <a:srgbClr val="212529"/>
                </a:solidFill>
                <a:latin typeface="Calibri" panose="020F0502020204030204" pitchFamily="34" charset="0"/>
                <a:cs typeface="Calibri" panose="020F0502020204030204" pitchFamily="34" charset="0"/>
              </a:rPr>
              <a:t>-</a:t>
            </a:r>
            <a:r>
              <a:rPr lang="ka-GE" sz="1600" dirty="0">
                <a:solidFill>
                  <a:srgbClr val="212529"/>
                </a:solidFill>
                <a:latin typeface="Calibri" panose="020F0502020204030204" pitchFamily="34" charset="0"/>
                <a:cs typeface="Calibri" panose="020F0502020204030204" pitchFamily="34" charset="0"/>
              </a:rPr>
              <a:t>წუთიანი დაკვირვება: ყველასთვის, მათ შორის პირებზე, რომელთაც ჰქონდათ ანაფილაქსიის ისტორია (ნებისმიერი მიზეზით)</a:t>
            </a:r>
            <a:endParaRPr lang="en-US" sz="1600" dirty="0">
              <a:solidFill>
                <a:srgbClr val="212529"/>
              </a:solidFill>
              <a:latin typeface="Calibri" panose="020F0502020204030204" pitchFamily="34" charset="0"/>
              <a:cs typeface="Calibri" panose="020F0502020204030204" pitchFamily="34" charset="0"/>
            </a:endParaRPr>
          </a:p>
          <a:p>
            <a:pPr algn="l">
              <a:buFont typeface="Arial" panose="020B0604020202020204" pitchFamily="34" charset="0"/>
              <a:buChar char="•"/>
            </a:pPr>
            <a:endParaRPr lang="ka-GE" sz="1600" dirty="0">
              <a:solidFill>
                <a:srgbClr val="212529"/>
              </a:solidFill>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US" sz="1600" dirty="0">
              <a:solidFill>
                <a:srgbClr val="212529"/>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20DCD18-E15E-45BE-B871-9CA85C4FFE7B}"/>
              </a:ext>
            </a:extLst>
          </p:cNvPr>
          <p:cNvSpPr txBox="1"/>
          <p:nvPr/>
        </p:nvSpPr>
        <p:spPr>
          <a:xfrm>
            <a:off x="1021230" y="87810"/>
            <a:ext cx="5984717" cy="646074"/>
          </a:xfrm>
          <a:prstGeom prst="rect">
            <a:avLst/>
          </a:prstGeom>
          <a:solidFill>
            <a:srgbClr val="66FF33"/>
          </a:solidFill>
        </p:spPr>
        <p:txBody>
          <a:bodyPr wrap="square">
            <a:spAutoFit/>
          </a:bodyPr>
          <a:lstStyle/>
          <a:p>
            <a:pPr algn="ctr"/>
            <a:r>
              <a:rPr lang="ka-GE" sz="1799" b="1" dirty="0">
                <a:solidFill>
                  <a:srgbClr val="212529"/>
                </a:solidFill>
                <a:latin typeface="Open Sans"/>
              </a:rPr>
              <a:t>შეიძლება გაკეთდეს ვაქცინაცია</a:t>
            </a:r>
          </a:p>
          <a:p>
            <a:pPr algn="ctr"/>
            <a:endParaRPr lang="ka-GE" sz="1799" dirty="0"/>
          </a:p>
        </p:txBody>
      </p:sp>
      <p:sp>
        <p:nvSpPr>
          <p:cNvPr id="23" name="TextBox 22">
            <a:extLst>
              <a:ext uri="{FF2B5EF4-FFF2-40B4-BE49-F238E27FC236}">
                <a16:creationId xmlns:a16="http://schemas.microsoft.com/office/drawing/2014/main" id="{FE3F3C3B-C388-42D8-8AFA-353E1C030E27}"/>
              </a:ext>
            </a:extLst>
          </p:cNvPr>
          <p:cNvSpPr txBox="1"/>
          <p:nvPr/>
        </p:nvSpPr>
        <p:spPr>
          <a:xfrm>
            <a:off x="1008957" y="5848056"/>
            <a:ext cx="9226591" cy="369204"/>
          </a:xfrm>
          <a:prstGeom prst="rect">
            <a:avLst/>
          </a:prstGeom>
          <a:noFill/>
        </p:spPr>
        <p:txBody>
          <a:bodyPr wrap="square">
            <a:spAutoFit/>
          </a:bodyPr>
          <a:lstStyle/>
          <a:p>
            <a:pPr algn="l"/>
            <a:r>
              <a:rPr lang="en-US" sz="1799" b="1" dirty="0">
                <a:solidFill>
                  <a:srgbClr val="000000"/>
                </a:solidFill>
                <a:latin typeface="Merriweather"/>
              </a:rPr>
              <a:t>mRNA COVID-19 </a:t>
            </a:r>
            <a:r>
              <a:rPr lang="ka-GE" sz="1799" b="1" dirty="0">
                <a:solidFill>
                  <a:srgbClr val="000000"/>
                </a:solidFill>
                <a:latin typeface="Merriweather"/>
              </a:rPr>
              <a:t>ვაქცინაციისათვის მოსული პირების ტრიაჟი (მწვანე ზონა)</a:t>
            </a:r>
            <a:endParaRPr lang="en-US" sz="1799" b="1" dirty="0">
              <a:solidFill>
                <a:srgbClr val="000000"/>
              </a:solidFill>
              <a:latin typeface="Merriweather"/>
            </a:endParaRPr>
          </a:p>
        </p:txBody>
      </p:sp>
      <p:sp>
        <p:nvSpPr>
          <p:cNvPr id="25" name="TextBox 24">
            <a:extLst>
              <a:ext uri="{FF2B5EF4-FFF2-40B4-BE49-F238E27FC236}">
                <a16:creationId xmlns:a16="http://schemas.microsoft.com/office/drawing/2014/main" id="{28891B47-FB29-48C1-96E6-095F01EEA612}"/>
              </a:ext>
            </a:extLst>
          </p:cNvPr>
          <p:cNvSpPr txBox="1"/>
          <p:nvPr/>
        </p:nvSpPr>
        <p:spPr>
          <a:xfrm>
            <a:off x="7162801" y="811818"/>
            <a:ext cx="4572000" cy="4708981"/>
          </a:xfrm>
          <a:prstGeom prst="rect">
            <a:avLst/>
          </a:prstGeom>
          <a:solidFill>
            <a:schemeClr val="bg1"/>
          </a:solidFill>
        </p:spPr>
        <p:txBody>
          <a:bodyPr wrap="square">
            <a:spAutoFit/>
          </a:bodyPr>
          <a:lstStyle/>
          <a:p>
            <a:pPr algn="l"/>
            <a:r>
              <a:rPr lang="en-US" sz="2000" dirty="0">
                <a:solidFill>
                  <a:srgbClr val="000000"/>
                </a:solidFill>
                <a:latin typeface="Calibri" panose="020F0502020204030204" pitchFamily="34" charset="0"/>
                <a:cs typeface="Calibri" panose="020F0502020204030204" pitchFamily="34" charset="0"/>
              </a:rPr>
              <a:t>† </a:t>
            </a:r>
            <a:r>
              <a:rPr lang="ka-GE" sz="2000" dirty="0">
                <a:solidFill>
                  <a:srgbClr val="000000"/>
                </a:solidFill>
                <a:latin typeface="Calibri" panose="020F0502020204030204" pitchFamily="34" charset="0"/>
                <a:cs typeface="Calibri" panose="020F0502020204030204" pitchFamily="34" charset="0"/>
              </a:rPr>
              <a:t>ეხება მხოლოდ </a:t>
            </a:r>
            <a:r>
              <a:rPr lang="en-US" sz="2000" dirty="0">
                <a:solidFill>
                  <a:srgbClr val="000000"/>
                </a:solidFill>
                <a:latin typeface="Calibri" panose="020F0502020204030204" pitchFamily="34" charset="0"/>
                <a:cs typeface="Calibri" panose="020F0502020204030204" pitchFamily="34" charset="0"/>
              </a:rPr>
              <a:t>mRNA COVID-19 </a:t>
            </a:r>
            <a:r>
              <a:rPr lang="ka-GE" sz="2000" dirty="0">
                <a:solidFill>
                  <a:srgbClr val="000000"/>
                </a:solidFill>
                <a:latin typeface="Calibri" panose="020F0502020204030204" pitchFamily="34" charset="0"/>
                <a:cs typeface="Calibri" panose="020F0502020204030204" pitchFamily="34" charset="0"/>
              </a:rPr>
              <a:t>ვაქცინებს,</a:t>
            </a:r>
            <a:r>
              <a:rPr lang="en-US" sz="2000" dirty="0">
                <a:solidFill>
                  <a:srgbClr val="000000"/>
                </a:solidFill>
                <a:latin typeface="Calibri" panose="020F0502020204030204" pitchFamily="34" charset="0"/>
                <a:cs typeface="Calibri" panose="020F0502020204030204" pitchFamily="34" charset="0"/>
              </a:rPr>
              <a:t> </a:t>
            </a:r>
            <a:r>
              <a:rPr lang="ka-GE" sz="2000" dirty="0">
                <a:solidFill>
                  <a:srgbClr val="000000"/>
                </a:solidFill>
                <a:latin typeface="Calibri" panose="020F0502020204030204" pitchFamily="34" charset="0"/>
                <a:cs typeface="Calibri" panose="020F0502020204030204" pitchFamily="34" charset="0"/>
              </a:rPr>
              <a:t>ამჟამად ავტორიზებულს აშშ-ში </a:t>
            </a:r>
            <a:r>
              <a:rPr lang="en-US" sz="2000" dirty="0">
                <a:solidFill>
                  <a:srgbClr val="000000"/>
                </a:solidFill>
                <a:latin typeface="Calibri" panose="020F0502020204030204" pitchFamily="34" charset="0"/>
                <a:cs typeface="Calibri" panose="020F0502020204030204" pitchFamily="34" charset="0"/>
              </a:rPr>
              <a:t>(Pfizer-</a:t>
            </a:r>
            <a:r>
              <a:rPr lang="en-US" sz="2000" dirty="0" err="1">
                <a:solidFill>
                  <a:srgbClr val="000000"/>
                </a:solidFill>
                <a:latin typeface="Calibri" panose="020F0502020204030204" pitchFamily="34" charset="0"/>
                <a:cs typeface="Calibri" panose="020F0502020204030204" pitchFamily="34" charset="0"/>
              </a:rPr>
              <a:t>BioNTech</a:t>
            </a:r>
            <a:r>
              <a:rPr lang="en-US" sz="2000" dirty="0">
                <a:solidFill>
                  <a:srgbClr val="000000"/>
                </a:solidFill>
                <a:latin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cs typeface="Calibri" panose="020F0502020204030204" pitchFamily="34" charset="0"/>
              </a:rPr>
              <a:t>Moderna</a:t>
            </a:r>
            <a:r>
              <a:rPr lang="ka-GE" sz="2000" dirty="0">
                <a:solidFill>
                  <a:srgbClr val="000000"/>
                </a:solidFill>
                <a:latin typeface="Calibri" panose="020F0502020204030204" pitchFamily="34" charset="0"/>
                <a:cs typeface="Calibri" panose="020F0502020204030204" pitchFamily="34" charset="0"/>
              </a:rPr>
              <a:t>)</a:t>
            </a:r>
            <a:endParaRPr lang="en-US" sz="2000" dirty="0">
              <a:solidFill>
                <a:srgbClr val="000000"/>
              </a:solidFill>
              <a:latin typeface="Calibri" panose="020F0502020204030204" pitchFamily="34" charset="0"/>
              <a:cs typeface="Calibri" panose="020F0502020204030204" pitchFamily="34" charset="0"/>
            </a:endParaRPr>
          </a:p>
          <a:p>
            <a:pPr algn="l"/>
            <a:r>
              <a:rPr lang="en-US" sz="2000" baseline="30000" dirty="0">
                <a:solidFill>
                  <a:srgbClr val="000000"/>
                </a:solidFill>
                <a:latin typeface="Calibri" panose="020F0502020204030204" pitchFamily="34" charset="0"/>
                <a:cs typeface="Calibri" panose="020F0502020204030204" pitchFamily="34" charset="0"/>
              </a:rPr>
              <a:t>‡ </a:t>
            </a:r>
            <a:r>
              <a:rPr lang="ka-GE" sz="2000" b="1" dirty="0">
                <a:solidFill>
                  <a:srgbClr val="000000"/>
                </a:solidFill>
                <a:latin typeface="Calibri" panose="020F0502020204030204" pitchFamily="34" charset="0"/>
                <a:cs typeface="Calibri" panose="020F0502020204030204" pitchFamily="34" charset="0"/>
              </a:rPr>
              <a:t>სწრაფი ალერგიული რეაქცია </a:t>
            </a:r>
            <a:r>
              <a:rPr lang="ka-GE" sz="2000" dirty="0">
                <a:solidFill>
                  <a:srgbClr val="000000"/>
                </a:solidFill>
                <a:latin typeface="Calibri" panose="020F0502020204030204" pitchFamily="34" charset="0"/>
                <a:cs typeface="Calibri" panose="020F0502020204030204" pitchFamily="34" charset="0"/>
              </a:rPr>
              <a:t>ვაქცინის ან მედიკამენტის მიმართ განისაზღვრება როგორც ჰიპერმგრძნობელობით განპირობებული ნიშნები ან სიმპტომები, რომლებიც ვლინდება ურტიკარიის, ანგიოედემის, რესპირაციული დისტრესის (მაგ. მსტვინავი ხიხინი, სტრიდორი), ან ანაფილაქსიის სახით, რასაც ადგილი აქვს ვაქცინის, ან მედიკამენტის მიღებიდან </a:t>
            </a:r>
            <a:r>
              <a:rPr lang="ka-GE" sz="2000" b="1" dirty="0">
                <a:solidFill>
                  <a:srgbClr val="000000"/>
                </a:solidFill>
                <a:latin typeface="Calibri" panose="020F0502020204030204" pitchFamily="34" charset="0"/>
                <a:cs typeface="Calibri" panose="020F0502020204030204" pitchFamily="34" charset="0"/>
              </a:rPr>
              <a:t>4 საათის </a:t>
            </a:r>
            <a:r>
              <a:rPr lang="ka-GE" sz="2000" dirty="0">
                <a:solidFill>
                  <a:srgbClr val="000000"/>
                </a:solidFill>
                <a:latin typeface="Calibri" panose="020F0502020204030204" pitchFamily="34" charset="0"/>
                <a:cs typeface="Calibri" panose="020F0502020204030204" pitchFamily="34" charset="0"/>
              </a:rPr>
              <a:t>განმავლობაში.</a:t>
            </a:r>
            <a:r>
              <a:rPr lang="en-US" sz="2000" dirty="0">
                <a:solidFill>
                  <a:srgbClr val="000000"/>
                </a:solidFill>
                <a:latin typeface="Calibri" panose="020F0502020204030204" pitchFamily="34" charset="0"/>
                <a:cs typeface="Calibri" panose="020F0502020204030204" pitchFamily="34" charset="0"/>
              </a:rPr>
              <a:t> </a:t>
            </a:r>
          </a:p>
        </p:txBody>
      </p:sp>
      <p:sp>
        <p:nvSpPr>
          <p:cNvPr id="17" name="Text Placeholder 2">
            <a:extLst>
              <a:ext uri="{FF2B5EF4-FFF2-40B4-BE49-F238E27FC236}">
                <a16:creationId xmlns:a16="http://schemas.microsoft.com/office/drawing/2014/main" id="{E1511276-8ACC-4199-A0DF-4395FBF3A0F5}"/>
              </a:ext>
            </a:extLst>
          </p:cNvPr>
          <p:cNvSpPr txBox="1">
            <a:spLocks/>
          </p:cNvSpPr>
          <p:nvPr/>
        </p:nvSpPr>
        <p:spPr>
          <a:xfrm rot="16200000">
            <a:off x="-1093318" y="2244362"/>
            <a:ext cx="2652750" cy="416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ka-GE" sz="2799" b="1" dirty="0">
                <a:latin typeface="Calibri" panose="020F0502020204030204" pitchFamily="34" charset="0"/>
                <a:cs typeface="Calibri" panose="020F0502020204030204" pitchFamily="34" charset="0"/>
              </a:rPr>
              <a:t>ალერგიები</a:t>
            </a:r>
          </a:p>
        </p:txBody>
      </p:sp>
      <p:sp>
        <p:nvSpPr>
          <p:cNvPr id="12" name="TextBox 11">
            <a:extLst>
              <a:ext uri="{FF2B5EF4-FFF2-40B4-BE49-F238E27FC236}">
                <a16:creationId xmlns:a16="http://schemas.microsoft.com/office/drawing/2014/main" id="{C247A64E-743E-4576-AE61-479B2AC3B363}"/>
              </a:ext>
            </a:extLst>
          </p:cNvPr>
          <p:cNvSpPr txBox="1"/>
          <p:nvPr/>
        </p:nvSpPr>
        <p:spPr>
          <a:xfrm>
            <a:off x="7621801" y="6400801"/>
            <a:ext cx="4568612" cy="723087"/>
          </a:xfrm>
          <a:prstGeom prst="rect">
            <a:avLst/>
          </a:prstGeom>
          <a:noFill/>
        </p:spPr>
        <p:txBody>
          <a:bodyPr wrap="square">
            <a:spAutoFit/>
          </a:bodyPr>
          <a:lstStyle/>
          <a:p>
            <a:r>
              <a:rPr lang="en-US" sz="1000" b="1" dirty="0">
                <a:solidFill>
                  <a:srgbClr val="000000"/>
                </a:solidFill>
              </a:rPr>
              <a:t>Appendix A: Triage of persons presenting for mRNA COVID-19 vaccination</a:t>
            </a:r>
            <a:endParaRPr lang="ka-GE" sz="1000" b="1" dirty="0">
              <a:solidFill>
                <a:srgbClr val="000000"/>
              </a:solidFill>
            </a:endParaRPr>
          </a:p>
          <a:p>
            <a:r>
              <a:rPr lang="en-US" sz="1000" b="1" dirty="0">
                <a:solidFill>
                  <a:srgbClr val="000000"/>
                </a:solidFill>
              </a:rPr>
              <a:t>(last updated January 21, 2021)</a:t>
            </a:r>
            <a:endParaRPr lang="ka-GE" sz="1000" b="1" dirty="0"/>
          </a:p>
          <a:p>
            <a:pPr algn="l"/>
            <a:endParaRPr lang="en-US" sz="1100" b="1" dirty="0">
              <a:solidFill>
                <a:srgbClr val="000000"/>
              </a:solidFill>
              <a:latin typeface="Merriweather"/>
            </a:endParaRPr>
          </a:p>
        </p:txBody>
      </p:sp>
    </p:spTree>
    <p:extLst>
      <p:ext uri="{BB962C8B-B14F-4D97-AF65-F5344CB8AC3E}">
        <p14:creationId xmlns:p14="http://schemas.microsoft.com/office/powerpoint/2010/main" val="157290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8C0D10-6668-4D42-B9E5-C63EDF2993AC}"/>
              </a:ext>
            </a:extLst>
          </p:cNvPr>
          <p:cNvSpPr txBox="1"/>
          <p:nvPr/>
        </p:nvSpPr>
        <p:spPr>
          <a:xfrm>
            <a:off x="304801" y="1040336"/>
            <a:ext cx="5506990" cy="4522264"/>
          </a:xfrm>
          <a:prstGeom prst="rect">
            <a:avLst/>
          </a:prstGeom>
          <a:solidFill>
            <a:srgbClr val="FFFF00"/>
          </a:solidFill>
        </p:spPr>
        <p:txBody>
          <a:bodyPr wrap="square">
            <a:spAutoFit/>
          </a:bodyPr>
          <a:lstStyle/>
          <a:p>
            <a:pPr algn="l"/>
            <a:r>
              <a:rPr lang="ka-GE" sz="1799" b="1" dirty="0">
                <a:solidFill>
                  <a:srgbClr val="212529"/>
                </a:solidFill>
                <a:latin typeface="Open Sans"/>
              </a:rPr>
              <a:t>ალერგიები</a:t>
            </a:r>
          </a:p>
          <a:p>
            <a:pPr algn="l">
              <a:buFont typeface="Arial" panose="020B0604020202020204" pitchFamily="34" charset="0"/>
              <a:buChar char="•"/>
            </a:pPr>
            <a:endParaRPr lang="en-US" sz="1799" b="1" dirty="0">
              <a:solidFill>
                <a:srgbClr val="212529"/>
              </a:solidFill>
              <a:latin typeface="Open Sans"/>
            </a:endParaRPr>
          </a:p>
          <a:p>
            <a:pPr algn="l">
              <a:buFont typeface="Arial" panose="020B0604020202020204" pitchFamily="34" charset="0"/>
              <a:buChar char="•"/>
            </a:pPr>
            <a:r>
              <a:rPr lang="ka-GE" sz="1799" dirty="0">
                <a:solidFill>
                  <a:srgbClr val="212529"/>
                </a:solidFill>
                <a:latin typeface="Calibri" panose="020F0502020204030204" pitchFamily="34" charset="0"/>
                <a:cs typeface="Calibri" panose="020F0502020204030204" pitchFamily="34" charset="0"/>
              </a:rPr>
              <a:t>ანამნეზში ნებისმიერი ალერგიული რეაქცია</a:t>
            </a:r>
            <a:r>
              <a:rPr lang="en-US" sz="1799" baseline="30000" dirty="0">
                <a:solidFill>
                  <a:srgbClr val="212529"/>
                </a:solidFill>
                <a:latin typeface="Calibri" panose="020F0502020204030204" pitchFamily="34" charset="0"/>
                <a:cs typeface="Calibri" panose="020F0502020204030204" pitchFamily="34" charset="0"/>
              </a:rPr>
              <a:t>‡</a:t>
            </a:r>
            <a:r>
              <a:rPr lang="en-US" sz="1799" dirty="0">
                <a:solidFill>
                  <a:srgbClr val="212529"/>
                </a:solidFill>
                <a:latin typeface="Calibri" panose="020F0502020204030204" pitchFamily="34" charset="0"/>
                <a:cs typeface="Calibri" panose="020F0502020204030204" pitchFamily="34" charset="0"/>
              </a:rPr>
              <a:t>  </a:t>
            </a:r>
            <a:r>
              <a:rPr lang="ka-GE" sz="1799" dirty="0">
                <a:solidFill>
                  <a:srgbClr val="212529"/>
                </a:solidFill>
                <a:latin typeface="Calibri" panose="020F0502020204030204" pitchFamily="34" charset="0"/>
                <a:cs typeface="Calibri" panose="020F0502020204030204" pitchFamily="34" charset="0"/>
              </a:rPr>
              <a:t>ვაქცინების ან საინექციო თერაპიული პრეპარატების მიმართ</a:t>
            </a:r>
            <a:r>
              <a:rPr lang="en-US" sz="1799" dirty="0">
                <a:solidFill>
                  <a:srgbClr val="212529"/>
                </a:solidFill>
                <a:latin typeface="Calibri" panose="020F0502020204030204" pitchFamily="34" charset="0"/>
                <a:cs typeface="Calibri" panose="020F0502020204030204" pitchFamily="34" charset="0"/>
              </a:rPr>
              <a:t> (</a:t>
            </a:r>
            <a:r>
              <a:rPr lang="ka-GE" sz="1799" dirty="0">
                <a:solidFill>
                  <a:srgbClr val="212529"/>
                </a:solidFill>
                <a:latin typeface="Calibri" panose="020F0502020204030204" pitchFamily="34" charset="0"/>
                <a:cs typeface="Calibri" panose="020F0502020204030204" pitchFamily="34" charset="0"/>
              </a:rPr>
              <a:t>გამონაკლისს წარმოადგენენ ისინი, რომელთაც აქვთ რეაქცია</a:t>
            </a:r>
            <a:r>
              <a:rPr lang="en-US" sz="1799" dirty="0">
                <a:solidFill>
                  <a:srgbClr val="212529"/>
                </a:solidFill>
                <a:latin typeface="Calibri" panose="020F0502020204030204" pitchFamily="34" charset="0"/>
                <a:cs typeface="Calibri" panose="020F0502020204030204" pitchFamily="34" charset="0"/>
              </a:rPr>
              <a:t> mRNA COVID-19 </a:t>
            </a:r>
            <a:r>
              <a:rPr lang="ka-GE" sz="1799" dirty="0">
                <a:solidFill>
                  <a:srgbClr val="212529"/>
                </a:solidFill>
                <a:latin typeface="Calibri" panose="020F0502020204030204" pitchFamily="34" charset="0"/>
                <a:cs typeface="Calibri" panose="020F0502020204030204" pitchFamily="34" charset="0"/>
              </a:rPr>
              <a:t>ვაქცინების  კომპონენტების </a:t>
            </a:r>
            <a:r>
              <a:rPr lang="en-US" sz="1799" baseline="30000" dirty="0">
                <a:solidFill>
                  <a:srgbClr val="212529"/>
                </a:solidFill>
                <a:latin typeface="Calibri" panose="020F0502020204030204" pitchFamily="34" charset="0"/>
                <a:cs typeface="Calibri" panose="020F0502020204030204" pitchFamily="34" charset="0"/>
              </a:rPr>
              <a:t>†</a:t>
            </a:r>
            <a:r>
              <a:rPr lang="en-US" sz="1799" dirty="0">
                <a:solidFill>
                  <a:srgbClr val="212529"/>
                </a:solidFill>
                <a:latin typeface="Calibri" panose="020F0502020204030204" pitchFamily="34" charset="0"/>
                <a:cs typeface="Calibri" panose="020F0502020204030204" pitchFamily="34" charset="0"/>
              </a:rPr>
              <a:t> </a:t>
            </a:r>
            <a:r>
              <a:rPr lang="ka-GE" sz="1799" dirty="0">
                <a:solidFill>
                  <a:srgbClr val="212529"/>
                </a:solidFill>
                <a:latin typeface="Calibri" panose="020F0502020204030204" pitchFamily="34" charset="0"/>
                <a:cs typeface="Calibri" panose="020F0502020204030204" pitchFamily="34" charset="0"/>
              </a:rPr>
              <a:t>ან პოლისორბატის*მიმართ</a:t>
            </a:r>
            <a:r>
              <a:rPr lang="en-US" sz="1799" dirty="0">
                <a:solidFill>
                  <a:srgbClr val="212529"/>
                </a:solidFill>
                <a:latin typeface="Calibri" panose="020F0502020204030204" pitchFamily="34" charset="0"/>
                <a:cs typeface="Calibri" panose="020F0502020204030204" pitchFamily="34" charset="0"/>
              </a:rPr>
              <a:t>, </a:t>
            </a:r>
            <a:r>
              <a:rPr lang="ka-GE" sz="1799" dirty="0">
                <a:solidFill>
                  <a:srgbClr val="212529"/>
                </a:solidFill>
                <a:latin typeface="Calibri" panose="020F0502020204030204" pitchFamily="34" charset="0"/>
                <a:cs typeface="Calibri" panose="020F0502020204030204" pitchFamily="34" charset="0"/>
              </a:rPr>
              <a:t>რადგან ეს უკუჩვენებაა</a:t>
            </a:r>
            <a:r>
              <a:rPr lang="en-US" sz="1799" dirty="0">
                <a:solidFill>
                  <a:srgbClr val="212529"/>
                </a:solidFill>
                <a:latin typeface="Calibri" panose="020F0502020204030204" pitchFamily="34" charset="0"/>
                <a:cs typeface="Calibri" panose="020F0502020204030204" pitchFamily="34" charset="0"/>
              </a:rPr>
              <a:t>)</a:t>
            </a:r>
          </a:p>
          <a:p>
            <a:endParaRPr lang="ka-GE" sz="1799" b="1" dirty="0">
              <a:solidFill>
                <a:srgbClr val="212529"/>
              </a:solidFill>
              <a:latin typeface="Open Sans"/>
            </a:endParaRPr>
          </a:p>
          <a:p>
            <a:r>
              <a:rPr lang="ka-GE" sz="1799" b="1" dirty="0">
                <a:solidFill>
                  <a:srgbClr val="212529"/>
                </a:solidFill>
                <a:latin typeface="Open Sans"/>
              </a:rPr>
              <a:t>ქმედება</a:t>
            </a:r>
            <a:r>
              <a:rPr lang="en-US" sz="1799" b="1" dirty="0">
                <a:solidFill>
                  <a:srgbClr val="212529"/>
                </a:solidFill>
                <a:latin typeface="Open Sans"/>
              </a:rPr>
              <a:t>:</a:t>
            </a:r>
            <a:endParaRPr lang="ka-GE" sz="1799" b="1" dirty="0">
              <a:solidFill>
                <a:srgbClr val="212529"/>
              </a:solidFill>
              <a:latin typeface="Open Sans"/>
            </a:endParaRPr>
          </a:p>
          <a:p>
            <a:pPr algn="l">
              <a:buFont typeface="Arial" panose="020B0604020202020204" pitchFamily="34" charset="0"/>
              <a:buChar char="•"/>
            </a:pPr>
            <a:r>
              <a:rPr lang="ka-GE" sz="1799" dirty="0">
                <a:solidFill>
                  <a:srgbClr val="212529"/>
                </a:solidFill>
                <a:latin typeface="Calibri" panose="020F0502020204030204" pitchFamily="34" charset="0"/>
                <a:cs typeface="Calibri" panose="020F0502020204030204" pitchFamily="34" charset="0"/>
              </a:rPr>
              <a:t>რისკის შეფასება</a:t>
            </a:r>
            <a:endParaRPr lang="en-US" sz="1799" dirty="0">
              <a:solidFill>
                <a:srgbClr val="212529"/>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ka-GE" sz="1799" dirty="0">
                <a:solidFill>
                  <a:srgbClr val="212529"/>
                </a:solidFill>
                <a:latin typeface="Calibri" panose="020F0502020204030204" pitchFamily="34" charset="0"/>
                <a:cs typeface="Calibri" panose="020F0502020204030204" pitchFamily="34" charset="0"/>
              </a:rPr>
              <a:t>განიხილეთ ვაქცინაციის გადადება და/ან რეფერალი ალერგოლოგ/იმუნოლოგთან</a:t>
            </a:r>
            <a:endParaRPr lang="en-US" sz="1799" dirty="0">
              <a:solidFill>
                <a:srgbClr val="212529"/>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ka-GE" sz="1799" dirty="0">
                <a:solidFill>
                  <a:srgbClr val="212529"/>
                </a:solidFill>
                <a:latin typeface="Calibri" panose="020F0502020204030204" pitchFamily="34" charset="0"/>
                <a:cs typeface="Calibri" panose="020F0502020204030204" pitchFamily="34" charset="0"/>
              </a:rPr>
              <a:t>45</a:t>
            </a:r>
            <a:r>
              <a:rPr lang="en-US" sz="1799" dirty="0">
                <a:solidFill>
                  <a:srgbClr val="212529"/>
                </a:solidFill>
                <a:latin typeface="Calibri" panose="020F0502020204030204" pitchFamily="34" charset="0"/>
                <a:cs typeface="Calibri" panose="020F0502020204030204" pitchFamily="34" charset="0"/>
              </a:rPr>
              <a:t>-</a:t>
            </a:r>
            <a:r>
              <a:rPr lang="ka-GE" sz="1799" dirty="0">
                <a:solidFill>
                  <a:srgbClr val="212529"/>
                </a:solidFill>
                <a:latin typeface="Calibri" panose="020F0502020204030204" pitchFamily="34" charset="0"/>
                <a:cs typeface="Calibri" panose="020F0502020204030204" pitchFamily="34" charset="0"/>
              </a:rPr>
              <a:t>წთ დაკვირვება ვაქცინაციის შემთხვევაში</a:t>
            </a:r>
          </a:p>
          <a:p>
            <a:pPr algn="l">
              <a:buFont typeface="Arial" panose="020B0604020202020204" pitchFamily="34" charset="0"/>
              <a:buChar char="•"/>
            </a:pPr>
            <a:endParaRPr lang="ka-GE" sz="1799" dirty="0">
              <a:solidFill>
                <a:srgbClr val="212529"/>
              </a:solidFill>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US" sz="1799" dirty="0">
              <a:solidFill>
                <a:srgbClr val="212529"/>
              </a:solidFill>
              <a:latin typeface="Open Sans"/>
            </a:endParaRPr>
          </a:p>
        </p:txBody>
      </p:sp>
      <p:sp>
        <p:nvSpPr>
          <p:cNvPr id="9" name="TextBox 8">
            <a:extLst>
              <a:ext uri="{FF2B5EF4-FFF2-40B4-BE49-F238E27FC236}">
                <a16:creationId xmlns:a16="http://schemas.microsoft.com/office/drawing/2014/main" id="{F08D0D7C-7C10-4971-B577-46BB6CF8E7DC}"/>
              </a:ext>
            </a:extLst>
          </p:cNvPr>
          <p:cNvSpPr txBox="1"/>
          <p:nvPr/>
        </p:nvSpPr>
        <p:spPr>
          <a:xfrm>
            <a:off x="304801" y="369882"/>
            <a:ext cx="5506990" cy="646074"/>
          </a:xfrm>
          <a:prstGeom prst="rect">
            <a:avLst/>
          </a:prstGeom>
          <a:solidFill>
            <a:srgbClr val="FFFF00"/>
          </a:solidFill>
        </p:spPr>
        <p:txBody>
          <a:bodyPr wrap="square">
            <a:spAutoFit/>
          </a:bodyPr>
          <a:lstStyle/>
          <a:p>
            <a:pPr algn="ctr"/>
            <a:r>
              <a:rPr lang="ka-GE" sz="1799" b="1" dirty="0">
                <a:solidFill>
                  <a:srgbClr val="212529"/>
                </a:solidFill>
                <a:latin typeface="Open Sans"/>
              </a:rPr>
              <a:t>სიფრთხილე ვაქცინაციის დროს</a:t>
            </a:r>
          </a:p>
          <a:p>
            <a:pPr algn="ctr"/>
            <a:endParaRPr lang="ka-GE" sz="1799" dirty="0"/>
          </a:p>
        </p:txBody>
      </p:sp>
      <p:sp>
        <p:nvSpPr>
          <p:cNvPr id="10" name="TextBox 9">
            <a:extLst>
              <a:ext uri="{FF2B5EF4-FFF2-40B4-BE49-F238E27FC236}">
                <a16:creationId xmlns:a16="http://schemas.microsoft.com/office/drawing/2014/main" id="{102883EF-F939-4DA1-9EAA-F06782E60BA4}"/>
              </a:ext>
            </a:extLst>
          </p:cNvPr>
          <p:cNvSpPr txBox="1"/>
          <p:nvPr/>
        </p:nvSpPr>
        <p:spPr>
          <a:xfrm>
            <a:off x="6013961" y="304800"/>
            <a:ext cx="5274011" cy="646074"/>
          </a:xfrm>
          <a:prstGeom prst="rect">
            <a:avLst/>
          </a:prstGeom>
          <a:solidFill>
            <a:srgbClr val="FF0000"/>
          </a:solidFill>
        </p:spPr>
        <p:txBody>
          <a:bodyPr wrap="square">
            <a:spAutoFit/>
          </a:bodyPr>
          <a:lstStyle/>
          <a:p>
            <a:pPr algn="ctr"/>
            <a:r>
              <a:rPr lang="ka-GE" sz="1799" b="1" dirty="0">
                <a:solidFill>
                  <a:schemeClr val="bg1"/>
                </a:solidFill>
                <a:latin typeface="Open Sans"/>
              </a:rPr>
              <a:t>ვაქცინაციის უკუჩვენება</a:t>
            </a:r>
          </a:p>
          <a:p>
            <a:pPr algn="ctr"/>
            <a:endParaRPr lang="ka-GE" sz="1799" dirty="0">
              <a:solidFill>
                <a:schemeClr val="bg1"/>
              </a:solidFill>
            </a:endParaRPr>
          </a:p>
        </p:txBody>
      </p:sp>
      <p:sp>
        <p:nvSpPr>
          <p:cNvPr id="14" name="TextBox 13">
            <a:extLst>
              <a:ext uri="{FF2B5EF4-FFF2-40B4-BE49-F238E27FC236}">
                <a16:creationId xmlns:a16="http://schemas.microsoft.com/office/drawing/2014/main" id="{FC28C7BD-74BE-4DCE-BDC3-CA2393C93229}"/>
              </a:ext>
            </a:extLst>
          </p:cNvPr>
          <p:cNvSpPr txBox="1"/>
          <p:nvPr/>
        </p:nvSpPr>
        <p:spPr>
          <a:xfrm>
            <a:off x="6013961" y="990601"/>
            <a:ext cx="5274011" cy="4584588"/>
          </a:xfrm>
          <a:prstGeom prst="rect">
            <a:avLst/>
          </a:prstGeom>
          <a:solidFill>
            <a:srgbClr val="FF0000"/>
          </a:solidFill>
        </p:spPr>
        <p:txBody>
          <a:bodyPr wrap="square">
            <a:spAutoFit/>
          </a:bodyPr>
          <a:lstStyle/>
          <a:p>
            <a:pPr algn="l"/>
            <a:r>
              <a:rPr lang="ka-GE" sz="1799" b="1" dirty="0">
                <a:solidFill>
                  <a:schemeClr val="bg1"/>
                </a:solidFill>
                <a:latin typeface="Open Sans"/>
              </a:rPr>
              <a:t>ალერგიები</a:t>
            </a:r>
          </a:p>
          <a:p>
            <a:pPr algn="l">
              <a:buFont typeface="Arial" panose="020B0604020202020204" pitchFamily="34" charset="0"/>
              <a:buChar char="•"/>
            </a:pPr>
            <a:endParaRPr lang="en-US" sz="1799" b="1" dirty="0">
              <a:solidFill>
                <a:schemeClr val="bg1"/>
              </a:solidFill>
              <a:latin typeface="Open Sans"/>
            </a:endParaRPr>
          </a:p>
          <a:p>
            <a:pPr defTabSz="914126">
              <a:defRPr/>
            </a:pPr>
            <a:r>
              <a:rPr lang="en-US" sz="1600" b="1" dirty="0">
                <a:solidFill>
                  <a:schemeClr val="bg1"/>
                </a:solidFill>
                <a:latin typeface="Calibri" panose="020F0502020204030204" pitchFamily="34" charset="0"/>
                <a:cs typeface="Calibri" panose="020F0502020204030204" pitchFamily="34" charset="0"/>
              </a:rPr>
              <a:t>mRNA COVID-19 </a:t>
            </a:r>
            <a:r>
              <a:rPr lang="ka-GE" sz="1600" b="1" dirty="0">
                <a:solidFill>
                  <a:schemeClr val="bg1"/>
                </a:solidFill>
                <a:latin typeface="Calibri" panose="020F0502020204030204" pitchFamily="34" charset="0"/>
                <a:cs typeface="Calibri" panose="020F0502020204030204" pitchFamily="34" charset="0"/>
              </a:rPr>
              <a:t>ვაქცინების</a:t>
            </a:r>
            <a:r>
              <a:rPr lang="en-US" sz="1600" b="1" baseline="30000" dirty="0">
                <a:solidFill>
                  <a:schemeClr val="bg1"/>
                </a:solidFill>
                <a:latin typeface="Calibri" panose="020F0502020204030204" pitchFamily="34" charset="0"/>
                <a:cs typeface="Calibri" panose="020F0502020204030204" pitchFamily="34" charset="0"/>
              </a:rPr>
              <a:t>†</a:t>
            </a:r>
            <a:r>
              <a:rPr lang="ka-GE" sz="1600" b="1" dirty="0">
                <a:solidFill>
                  <a:schemeClr val="bg1"/>
                </a:solidFill>
                <a:latin typeface="Calibri" panose="020F0502020204030204" pitchFamily="34" charset="0"/>
                <a:cs typeface="Calibri" panose="020F0502020204030204" pitchFamily="34" charset="0"/>
              </a:rPr>
              <a:t> გამოყენების უკუჩვენება აქვს იმ პირებს, რომელთაც ანამნეზში აქვთ</a:t>
            </a:r>
            <a:r>
              <a:rPr lang="en-US" sz="1600" b="1" dirty="0">
                <a:solidFill>
                  <a:schemeClr val="bg1"/>
                </a:solidFill>
                <a:latin typeface="Calibri" panose="020F0502020204030204" pitchFamily="34" charset="0"/>
                <a:cs typeface="Calibri" panose="020F0502020204030204" pitchFamily="34" charset="0"/>
              </a:rPr>
              <a:t>:</a:t>
            </a:r>
          </a:p>
          <a:p>
            <a:pPr defTabSz="914126">
              <a:buFont typeface="Arial" panose="020B0604020202020204" pitchFamily="34" charset="0"/>
              <a:buChar char="•"/>
              <a:defRPr/>
            </a:pPr>
            <a:r>
              <a:rPr lang="ka-GE" sz="1799" b="1" u="sng" dirty="0">
                <a:solidFill>
                  <a:schemeClr val="bg1"/>
                </a:solidFill>
                <a:latin typeface="Calibri" panose="020F0502020204030204" pitchFamily="34" charset="0"/>
                <a:cs typeface="Calibri" panose="020F0502020204030204" pitchFamily="34" charset="0"/>
              </a:rPr>
              <a:t>მძიმე ალერგიული რეაქცია</a:t>
            </a:r>
            <a:r>
              <a:rPr lang="en-US" sz="1799" b="1" u="sng" dirty="0">
                <a:solidFill>
                  <a:schemeClr val="bg1"/>
                </a:solidFill>
                <a:latin typeface="Calibri" panose="020F0502020204030204" pitchFamily="34" charset="0"/>
                <a:cs typeface="Calibri" panose="020F0502020204030204" pitchFamily="34" charset="0"/>
              </a:rPr>
              <a:t> </a:t>
            </a:r>
            <a:r>
              <a:rPr lang="en-US" sz="1600" b="1" u="sng" dirty="0">
                <a:solidFill>
                  <a:schemeClr val="bg1"/>
                </a:solidFill>
                <a:latin typeface="Calibri" panose="020F0502020204030204" pitchFamily="34" charset="0"/>
                <a:cs typeface="Calibri" panose="020F0502020204030204" pitchFamily="34" charset="0"/>
              </a:rPr>
              <a:t>(</a:t>
            </a:r>
            <a:r>
              <a:rPr lang="ka-GE" sz="1600" b="1" u="sng" dirty="0">
                <a:solidFill>
                  <a:schemeClr val="bg1"/>
                </a:solidFill>
                <a:latin typeface="Calibri" panose="020F0502020204030204" pitchFamily="34" charset="0"/>
                <a:cs typeface="Calibri" panose="020F0502020204030204" pitchFamily="34" charset="0"/>
              </a:rPr>
              <a:t>მაგ, ანაფილაქსია</a:t>
            </a:r>
            <a:r>
              <a:rPr lang="en-US" sz="1600" b="1" u="sng" dirty="0">
                <a:solidFill>
                  <a:schemeClr val="bg1"/>
                </a:solidFill>
                <a:latin typeface="Calibri" panose="020F0502020204030204" pitchFamily="34" charset="0"/>
                <a:cs typeface="Calibri" panose="020F0502020204030204" pitchFamily="34" charset="0"/>
              </a:rPr>
              <a:t>) mRNA </a:t>
            </a:r>
            <a:r>
              <a:rPr lang="en-US" sz="1600" b="1" dirty="0">
                <a:solidFill>
                  <a:schemeClr val="bg1"/>
                </a:solidFill>
                <a:latin typeface="Calibri" panose="020F0502020204030204" pitchFamily="34" charset="0"/>
                <a:cs typeface="Calibri" panose="020F0502020204030204" pitchFamily="34" charset="0"/>
              </a:rPr>
              <a:t>COVID-19 </a:t>
            </a:r>
            <a:r>
              <a:rPr lang="ka-GE" sz="1600" b="1" dirty="0">
                <a:solidFill>
                  <a:schemeClr val="bg1"/>
                </a:solidFill>
                <a:latin typeface="Calibri" panose="020F0502020204030204" pitchFamily="34" charset="0"/>
                <a:cs typeface="Calibri" panose="020F0502020204030204" pitchFamily="34" charset="0"/>
              </a:rPr>
              <a:t>ვაქცინის წინა დოზის, ან მისი რომელიმე კომპონენტის მიმართ</a:t>
            </a:r>
            <a:endParaRPr lang="en-US" sz="1600" b="1" dirty="0">
              <a:solidFill>
                <a:schemeClr val="bg1"/>
              </a:solidFill>
              <a:latin typeface="Calibri" panose="020F0502020204030204" pitchFamily="34" charset="0"/>
              <a:cs typeface="Calibri" panose="020F0502020204030204" pitchFamily="34" charset="0"/>
            </a:endParaRPr>
          </a:p>
          <a:p>
            <a:pPr defTabSz="914126">
              <a:buFont typeface="Arial" panose="020B0604020202020204" pitchFamily="34" charset="0"/>
              <a:buChar char="•"/>
              <a:defRPr/>
            </a:pPr>
            <a:r>
              <a:rPr lang="ka-GE" sz="1799" b="1" u="sng" dirty="0">
                <a:solidFill>
                  <a:schemeClr val="bg1"/>
                </a:solidFill>
                <a:latin typeface="Calibri" panose="020F0502020204030204" pitchFamily="34" charset="0"/>
                <a:cs typeface="Calibri" panose="020F0502020204030204" pitchFamily="34" charset="0"/>
              </a:rPr>
              <a:t>სწრაფი ტიპის ალერგიული რეაქცია</a:t>
            </a:r>
            <a:r>
              <a:rPr lang="en-US" sz="1600" b="1" u="sng" baseline="30000" dirty="0">
                <a:solidFill>
                  <a:schemeClr val="bg1"/>
                </a:solidFill>
                <a:latin typeface="Calibri" panose="020F0502020204030204" pitchFamily="34" charset="0"/>
                <a:cs typeface="Calibri" panose="020F0502020204030204" pitchFamily="34" charset="0"/>
              </a:rPr>
              <a:t>‡</a:t>
            </a:r>
            <a:r>
              <a:rPr lang="en-US" sz="1799" b="1" u="sng" dirty="0">
                <a:solidFill>
                  <a:schemeClr val="bg1"/>
                </a:solidFill>
                <a:latin typeface="Calibri" panose="020F0502020204030204" pitchFamily="34" charset="0"/>
                <a:cs typeface="Calibri" panose="020F0502020204030204" pitchFamily="34" charset="0"/>
              </a:rPr>
              <a:t> </a:t>
            </a:r>
            <a:r>
              <a:rPr lang="ka-GE" sz="1799" b="1" u="sng" dirty="0">
                <a:solidFill>
                  <a:schemeClr val="bg1"/>
                </a:solidFill>
                <a:latin typeface="Calibri" panose="020F0502020204030204" pitchFamily="34" charset="0"/>
                <a:cs typeface="Calibri" panose="020F0502020204030204" pitchFamily="34" charset="0"/>
              </a:rPr>
              <a:t>ნებისნიერი სიმძიმის</a:t>
            </a:r>
            <a:r>
              <a:rPr lang="en-US" sz="1600" b="1" u="sng" dirty="0">
                <a:solidFill>
                  <a:schemeClr val="bg1"/>
                </a:solidFill>
                <a:latin typeface="Calibri" panose="020F0502020204030204" pitchFamily="34" charset="0"/>
                <a:cs typeface="Calibri" panose="020F0502020204030204" pitchFamily="34" charset="0"/>
              </a:rPr>
              <a:t> mRNA COVID-19 </a:t>
            </a:r>
            <a:r>
              <a:rPr lang="ka-GE" sz="1600" b="1" dirty="0">
                <a:solidFill>
                  <a:schemeClr val="bg1"/>
                </a:solidFill>
                <a:latin typeface="Calibri" panose="020F0502020204030204" pitchFamily="34" charset="0"/>
                <a:cs typeface="Calibri" panose="020F0502020204030204" pitchFamily="34" charset="0"/>
              </a:rPr>
              <a:t>ვაქცინის წინა დოზაზე ან მის რომელიმე კომპონენტზე</a:t>
            </a:r>
            <a:r>
              <a:rPr lang="en-US" sz="1600" b="1" baseline="30000" dirty="0">
                <a:solidFill>
                  <a:schemeClr val="bg1"/>
                </a:solidFill>
                <a:latin typeface="Calibri" panose="020F0502020204030204" pitchFamily="34" charset="0"/>
                <a:cs typeface="Calibri" panose="020F0502020204030204" pitchFamily="34" charset="0"/>
              </a:rPr>
              <a:t>^ </a:t>
            </a:r>
            <a:r>
              <a:rPr lang="en-US" sz="1799" b="1" dirty="0">
                <a:solidFill>
                  <a:schemeClr val="bg1"/>
                </a:solidFill>
                <a:latin typeface="Calibri" panose="020F0502020204030204" pitchFamily="34" charset="0"/>
                <a:cs typeface="Calibri" panose="020F0502020204030204" pitchFamily="34" charset="0"/>
              </a:rPr>
              <a:t>(polyethylene glycol</a:t>
            </a:r>
            <a:r>
              <a:rPr lang="ka-GE" sz="1799" b="1" dirty="0">
                <a:solidFill>
                  <a:schemeClr val="bg1"/>
                </a:solidFill>
                <a:latin typeface="Calibri" panose="020F0502020204030204" pitchFamily="34" charset="0"/>
                <a:cs typeface="Calibri" panose="020F0502020204030204" pitchFamily="34" charset="0"/>
              </a:rPr>
              <a:t>-ის ჩათვლით</a:t>
            </a:r>
            <a:r>
              <a:rPr lang="en-US" sz="1799" b="1" dirty="0">
                <a:solidFill>
                  <a:schemeClr val="bg1"/>
                </a:solidFill>
                <a:latin typeface="Calibri" panose="020F0502020204030204" pitchFamily="34" charset="0"/>
                <a:cs typeface="Calibri" panose="020F0502020204030204" pitchFamily="34" charset="0"/>
              </a:rPr>
              <a:t>)</a:t>
            </a:r>
            <a:r>
              <a:rPr lang="en-US" sz="1799" b="1" baseline="30000" dirty="0">
                <a:solidFill>
                  <a:schemeClr val="bg1"/>
                </a:solidFill>
                <a:latin typeface="Calibri" panose="020F0502020204030204" pitchFamily="34" charset="0"/>
                <a:cs typeface="Calibri" panose="020F0502020204030204" pitchFamily="34" charset="0"/>
              </a:rPr>
              <a:t>#</a:t>
            </a:r>
            <a:endParaRPr lang="en-US" sz="1799" b="1" dirty="0">
              <a:solidFill>
                <a:schemeClr val="bg1"/>
              </a:solidFill>
              <a:latin typeface="Calibri" panose="020F0502020204030204" pitchFamily="34" charset="0"/>
              <a:cs typeface="Calibri" panose="020F0502020204030204" pitchFamily="34" charset="0"/>
            </a:endParaRPr>
          </a:p>
          <a:p>
            <a:pPr defTabSz="914126">
              <a:buFont typeface="Arial" panose="020B0604020202020204" pitchFamily="34" charset="0"/>
              <a:buChar char="•"/>
              <a:defRPr/>
            </a:pPr>
            <a:r>
              <a:rPr lang="ka-GE" sz="1799" b="1" u="sng" dirty="0">
                <a:solidFill>
                  <a:schemeClr val="bg1"/>
                </a:solidFill>
                <a:latin typeface="Calibri" panose="020F0502020204030204" pitchFamily="34" charset="0"/>
                <a:cs typeface="Calibri" panose="020F0502020204030204" pitchFamily="34" charset="0"/>
              </a:rPr>
              <a:t>სწრაფი ტიპის ალერგიული რეაქცია ნებისმიერი სიმძიმის </a:t>
            </a:r>
            <a:r>
              <a:rPr lang="en-US" sz="1799" b="1" u="sng" dirty="0">
                <a:solidFill>
                  <a:schemeClr val="bg1"/>
                </a:solidFill>
                <a:latin typeface="Calibri" panose="020F0502020204030204" pitchFamily="34" charset="0"/>
                <a:cs typeface="Calibri" panose="020F0502020204030204" pitchFamily="34" charset="0"/>
              </a:rPr>
              <a:t>polysorbate</a:t>
            </a:r>
            <a:r>
              <a:rPr lang="ka-GE" sz="1799" b="1" u="sng" dirty="0">
                <a:solidFill>
                  <a:schemeClr val="bg1"/>
                </a:solidFill>
                <a:latin typeface="Calibri" panose="020F0502020204030204" pitchFamily="34" charset="0"/>
                <a:cs typeface="Calibri" panose="020F0502020204030204" pitchFamily="34" charset="0"/>
              </a:rPr>
              <a:t>-ის მიმართ</a:t>
            </a:r>
            <a:r>
              <a:rPr lang="en-US" sz="1799" b="1" u="sng" baseline="30000" dirty="0">
                <a:solidFill>
                  <a:schemeClr val="bg1"/>
                </a:solidFill>
                <a:latin typeface="Calibri" panose="020F0502020204030204" pitchFamily="34" charset="0"/>
                <a:cs typeface="Calibri" panose="020F0502020204030204" pitchFamily="34" charset="0"/>
              </a:rPr>
              <a:t>^#</a:t>
            </a:r>
            <a:endParaRPr lang="en-US" sz="1799" b="1" u="sng" dirty="0">
              <a:solidFill>
                <a:schemeClr val="bg1"/>
              </a:solidFill>
              <a:latin typeface="Calibri" panose="020F0502020204030204" pitchFamily="34" charset="0"/>
              <a:cs typeface="Calibri" panose="020F0502020204030204" pitchFamily="34" charset="0"/>
            </a:endParaRPr>
          </a:p>
          <a:p>
            <a:pPr>
              <a:defRPr/>
            </a:pPr>
            <a:endParaRPr lang="ka-GE" sz="1799" b="1" dirty="0">
              <a:solidFill>
                <a:schemeClr val="bg1"/>
              </a:solidFill>
              <a:latin typeface="Open Sans"/>
            </a:endParaRPr>
          </a:p>
          <a:p>
            <a:pPr>
              <a:defRPr/>
            </a:pPr>
            <a:r>
              <a:rPr lang="ka-GE" sz="1799" b="1" dirty="0">
                <a:solidFill>
                  <a:schemeClr val="bg1"/>
                </a:solidFill>
                <a:latin typeface="Open Sans"/>
              </a:rPr>
              <a:t>ქმედება</a:t>
            </a:r>
            <a:r>
              <a:rPr lang="en-US" sz="1799" b="1" dirty="0">
                <a:solidFill>
                  <a:schemeClr val="bg1"/>
                </a:solidFill>
                <a:latin typeface="Open Sans"/>
              </a:rPr>
              <a:t>:</a:t>
            </a:r>
            <a:endParaRPr lang="en-US" sz="1799" dirty="0">
              <a:solidFill>
                <a:schemeClr val="bg1"/>
              </a:solidFill>
              <a:latin typeface="Open Sans"/>
            </a:endParaRPr>
          </a:p>
          <a:p>
            <a:pPr defTabSz="914126">
              <a:buFont typeface="Arial" panose="020B0604020202020204" pitchFamily="34" charset="0"/>
              <a:buChar char="•"/>
              <a:defRPr/>
            </a:pPr>
            <a:r>
              <a:rPr lang="ka-GE" sz="1600" b="1" dirty="0">
                <a:solidFill>
                  <a:schemeClr val="bg1"/>
                </a:solidFill>
                <a:latin typeface="Calibri" panose="020F0502020204030204" pitchFamily="34" charset="0"/>
                <a:cs typeface="Calibri" panose="020F0502020204030204" pitchFamily="34" charset="0"/>
              </a:rPr>
              <a:t>არ აცრათ</a:t>
            </a:r>
            <a:endParaRPr lang="en-US" sz="1600" b="1" dirty="0">
              <a:solidFill>
                <a:schemeClr val="bg1"/>
              </a:solidFill>
              <a:latin typeface="Calibri" panose="020F0502020204030204" pitchFamily="34" charset="0"/>
              <a:cs typeface="Calibri" panose="020F0502020204030204" pitchFamily="34" charset="0"/>
            </a:endParaRPr>
          </a:p>
          <a:p>
            <a:pPr defTabSz="914126">
              <a:buFont typeface="Arial" panose="020B0604020202020204" pitchFamily="34" charset="0"/>
              <a:buChar char="•"/>
              <a:defRPr/>
            </a:pPr>
            <a:r>
              <a:rPr lang="ka-GE" sz="1600" b="1" dirty="0">
                <a:solidFill>
                  <a:schemeClr val="bg1"/>
                </a:solidFill>
                <a:latin typeface="Calibri" panose="020F0502020204030204" pitchFamily="34" charset="0"/>
                <a:cs typeface="Calibri" panose="020F0502020204030204" pitchFamily="34" charset="0"/>
              </a:rPr>
              <a:t>განიხილეთ რეფერალი ალერგოლოგთან</a:t>
            </a:r>
            <a:endParaRPr lang="en-US" sz="1600" b="1"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9A12248-B8A5-4EC1-851E-9D0AC7D05A5B}"/>
              </a:ext>
            </a:extLst>
          </p:cNvPr>
          <p:cNvSpPr txBox="1"/>
          <p:nvPr/>
        </p:nvSpPr>
        <p:spPr>
          <a:xfrm>
            <a:off x="8183370" y="6485833"/>
            <a:ext cx="3837638" cy="400006"/>
          </a:xfrm>
          <a:prstGeom prst="rect">
            <a:avLst/>
          </a:prstGeom>
          <a:noFill/>
        </p:spPr>
        <p:txBody>
          <a:bodyPr wrap="square">
            <a:spAutoFit/>
          </a:bodyPr>
          <a:lstStyle/>
          <a:p>
            <a:pPr defTabSz="914126">
              <a:defRPr/>
            </a:pPr>
            <a:r>
              <a:rPr lang="en-US" sz="1000" b="1" dirty="0">
                <a:solidFill>
                  <a:srgbClr val="000000"/>
                </a:solidFill>
              </a:rPr>
              <a:t>Appendix A: Triage of persons presenting for mRNA COVID-19 vaccination</a:t>
            </a:r>
            <a:r>
              <a:rPr lang="ka-GE" sz="1000" b="1" dirty="0">
                <a:solidFill>
                  <a:srgbClr val="000000"/>
                </a:solidFill>
              </a:rPr>
              <a:t> </a:t>
            </a:r>
            <a:r>
              <a:rPr lang="en-US" sz="1000" b="1" dirty="0">
                <a:solidFill>
                  <a:srgbClr val="000000"/>
                </a:solidFill>
              </a:rPr>
              <a:t>(last updated January 21, 2021)</a:t>
            </a:r>
            <a:endParaRPr lang="ka-GE" sz="1000" b="1" dirty="0">
              <a:solidFill>
                <a:prstClr val="black"/>
              </a:solidFill>
            </a:endParaRPr>
          </a:p>
        </p:txBody>
      </p:sp>
      <p:sp>
        <p:nvSpPr>
          <p:cNvPr id="12" name="TextBox 11">
            <a:extLst>
              <a:ext uri="{FF2B5EF4-FFF2-40B4-BE49-F238E27FC236}">
                <a16:creationId xmlns:a16="http://schemas.microsoft.com/office/drawing/2014/main" id="{78179C26-13B3-41F3-B500-F2BBA188E8EE}"/>
              </a:ext>
            </a:extLst>
          </p:cNvPr>
          <p:cNvSpPr txBox="1"/>
          <p:nvPr/>
        </p:nvSpPr>
        <p:spPr>
          <a:xfrm>
            <a:off x="802433" y="5822302"/>
            <a:ext cx="10804849" cy="646074"/>
          </a:xfrm>
          <a:prstGeom prst="rect">
            <a:avLst/>
          </a:prstGeom>
          <a:noFill/>
        </p:spPr>
        <p:txBody>
          <a:bodyPr wrap="square">
            <a:spAutoFit/>
          </a:bodyPr>
          <a:lstStyle/>
          <a:p>
            <a:pPr algn="l"/>
            <a:r>
              <a:rPr lang="en-US" sz="1799" b="1" dirty="0">
                <a:solidFill>
                  <a:srgbClr val="000000"/>
                </a:solidFill>
                <a:latin typeface="Merriweather"/>
              </a:rPr>
              <a:t>mRNA COVID-19 </a:t>
            </a:r>
            <a:r>
              <a:rPr lang="ka-GE" sz="1799" b="1" dirty="0">
                <a:solidFill>
                  <a:srgbClr val="000000"/>
                </a:solidFill>
                <a:latin typeface="Merriweather"/>
              </a:rPr>
              <a:t>ვაქცინაციისათვის მოსული პირების ტრიაჟი (ყვითელი და წითელი/უკუჩვენების ზონა)</a:t>
            </a:r>
            <a:endParaRPr lang="en-US" sz="1799" b="1" dirty="0">
              <a:solidFill>
                <a:srgbClr val="000000"/>
              </a:solidFill>
              <a:latin typeface="Merriweather"/>
            </a:endParaRPr>
          </a:p>
        </p:txBody>
      </p:sp>
    </p:spTree>
    <p:extLst>
      <p:ext uri="{BB962C8B-B14F-4D97-AF65-F5344CB8AC3E}">
        <p14:creationId xmlns:p14="http://schemas.microsoft.com/office/powerpoint/2010/main" val="72627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61866"/>
            <a:ext cx="9601200" cy="720213"/>
          </a:xfrm>
        </p:spPr>
        <p:txBody>
          <a:bodyPr/>
          <a:lstStyle/>
          <a:p>
            <a:r>
              <a:rPr lang="ka-GE" sz="2800" b="1" dirty="0">
                <a:solidFill>
                  <a:schemeClr val="tx2">
                    <a:lumMod val="75000"/>
                  </a:schemeClr>
                </a:solidFill>
                <a:latin typeface="+mn-lt"/>
              </a:rPr>
              <a:t>პაციენტთა სპეციფიკური ჯგუფები - გადატანილი SARS-CoV-2 ინფექცია</a:t>
            </a:r>
            <a:endParaRPr lang="en-US" sz="2800" b="1" dirty="0">
              <a:solidFill>
                <a:schemeClr val="tx2">
                  <a:lumMod val="75000"/>
                </a:schemeClr>
              </a:solidFill>
              <a:latin typeface="+mn-lt"/>
            </a:endParaRPr>
          </a:p>
        </p:txBody>
      </p:sp>
      <p:sp>
        <p:nvSpPr>
          <p:cNvPr id="3" name="Content Placeholder 2"/>
          <p:cNvSpPr>
            <a:spLocks noGrp="1"/>
          </p:cNvSpPr>
          <p:nvPr>
            <p:ph idx="1"/>
          </p:nvPr>
        </p:nvSpPr>
        <p:spPr>
          <a:xfrm>
            <a:off x="1066800" y="1828800"/>
            <a:ext cx="9601200" cy="4419600"/>
          </a:xfrm>
        </p:spPr>
        <p:txBody>
          <a:bodyPr>
            <a:noAutofit/>
          </a:bodyPr>
          <a:lstStyle/>
          <a:p>
            <a:pPr>
              <a:lnSpc>
                <a:spcPct val="120000"/>
              </a:lnSpc>
            </a:pPr>
            <a:r>
              <a:rPr lang="ka-GE" sz="1800" dirty="0"/>
              <a:t>გადატანილი SARS-CoV-2 ინფექციის შემთხვევაში შესაბამისი კრიტერიუმების მქონე პირებს უნდა ჩაუტარდეთ იმუნიზაცია. </a:t>
            </a:r>
          </a:p>
          <a:p>
            <a:pPr>
              <a:lnSpc>
                <a:spcPct val="120000"/>
              </a:lnSpc>
            </a:pPr>
            <a:r>
              <a:rPr lang="ka-GE" sz="1800" dirty="0"/>
              <a:t>ვაქცინაციამდე სეროლოგიური სკრინინგის ჩატარება გადატანილი ინფექციის დადგენის მიზნით რეკომენდებული არ არის. </a:t>
            </a:r>
          </a:p>
          <a:p>
            <a:pPr>
              <a:lnSpc>
                <a:spcPct val="120000"/>
              </a:lnSpc>
            </a:pPr>
            <a:r>
              <a:rPr lang="ka-GE" sz="1800" dirty="0"/>
              <a:t>ვაქცინაციის ორჯერადი დოზირებისას (მაგ.mRNA COVID-19 ვაქცინების შემთხვევაში), თუ   ინფექცია განვითარდა პირველი დოზის შემდეგ მეორე დოზამდე ინტერვალში, პაციენტს მაინც უნდა ჩაუტარდეს ვაქცინაცია მეორე დოზით.</a:t>
            </a:r>
          </a:p>
          <a:p>
            <a:pPr>
              <a:lnSpc>
                <a:spcPct val="120000"/>
              </a:lnSpc>
            </a:pPr>
            <a:r>
              <a:rPr lang="ka-GE" sz="1800" dirty="0"/>
              <a:t>პაციენტებს გადატანილი SARS-CoV-2 ინფექციით, შესაძლოა, უფრო ხშირად აღენიშნებოდეთ ლოკალური და სისტემური გვერდითი ეფექტები (მაგ.: ცხელება, შემცივნება, მიალგია, დაღლილობა) აცრის პირველი დოზის შემდეგ, ვიდრე მათ, ვისაც SARS-CoV-2 ინფექცია არ გადაუტანია. </a:t>
            </a:r>
            <a:endParaRPr lang="en-US" sz="1800" dirty="0"/>
          </a:p>
          <a:p>
            <a:pPr>
              <a:lnSpc>
                <a:spcPct val="120000"/>
              </a:lnSpc>
            </a:pPr>
            <a:endParaRPr lang="en-US" sz="1800" dirty="0"/>
          </a:p>
        </p:txBody>
      </p:sp>
    </p:spTree>
    <p:extLst>
      <p:ext uri="{BB962C8B-B14F-4D97-AF65-F5344CB8AC3E}">
        <p14:creationId xmlns:p14="http://schemas.microsoft.com/office/powerpoint/2010/main" val="141343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6592"/>
            <a:ext cx="9601200" cy="720213"/>
          </a:xfrm>
        </p:spPr>
        <p:txBody>
          <a:bodyPr/>
          <a:lstStyle/>
          <a:p>
            <a:r>
              <a:rPr lang="ka-GE" sz="2400" b="1" dirty="0">
                <a:solidFill>
                  <a:schemeClr val="tx2">
                    <a:lumMod val="75000"/>
                  </a:schemeClr>
                </a:solidFill>
                <a:latin typeface="+mn-lt"/>
              </a:rPr>
              <a:t>პაციენტთა სპეციფიკური ჯგუფები - გადატანილი SARS-CoV-2 ინფექცია</a:t>
            </a:r>
            <a:endParaRPr lang="en-US" sz="2400" b="1" dirty="0">
              <a:solidFill>
                <a:schemeClr val="tx2">
                  <a:lumMod val="75000"/>
                </a:schemeClr>
              </a:solidFill>
              <a:latin typeface="+mn-lt"/>
            </a:endParaRPr>
          </a:p>
        </p:txBody>
      </p:sp>
      <p:sp>
        <p:nvSpPr>
          <p:cNvPr id="3" name="Content Placeholder 2"/>
          <p:cNvSpPr>
            <a:spLocks noGrp="1"/>
          </p:cNvSpPr>
          <p:nvPr>
            <p:ph idx="1"/>
          </p:nvPr>
        </p:nvSpPr>
        <p:spPr>
          <a:xfrm>
            <a:off x="914400" y="1828800"/>
            <a:ext cx="10363200" cy="4572000"/>
          </a:xfrm>
        </p:spPr>
        <p:txBody>
          <a:bodyPr>
            <a:noAutofit/>
          </a:bodyPr>
          <a:lstStyle/>
          <a:p>
            <a:pPr>
              <a:lnSpc>
                <a:spcPct val="120000"/>
              </a:lnSpc>
            </a:pPr>
            <a:r>
              <a:rPr lang="ka-GE" sz="1600" dirty="0"/>
              <a:t>პაციენტებს ახლად დიაგნოსტირებული დოკუმენტირებული SARS-CoV-2 ინფექციით (მათი ჩათვლით, ვისაც დაავადება დაუდგინდა პირველი დოზის შემდეგ), უნდა ჩაუმთავრდეთ მწვავე ინფექციის პერიოდი და ვაქცინის შეყვანამდე დააკმაყოფილონ იზოლაციის დასრულების კრიტერიუმები (იქნება ეს საწყისი თუ განმეორებითი დოზა). </a:t>
            </a:r>
          </a:p>
          <a:p>
            <a:pPr>
              <a:lnSpc>
                <a:spcPct val="120000"/>
              </a:lnSpc>
            </a:pPr>
            <a:r>
              <a:rPr lang="ka-GE" sz="1600" dirty="0"/>
              <a:t>ასეთი პირების შემთხვევაში ასევე მიზანშეწონილია ინფექციის შემდეგ რამდენიმე თვის მანძილზე გადაიდოს ვაქცინაცია, რათა სხვებს მიეცეთ უფრო სწრაფად აცრის საშუალება, რადგანაც რეინფექციის რისკი აღნიშნულ პერიოდში როგორც ჩანს, უკიდურესად დაბალია.  </a:t>
            </a:r>
          </a:p>
          <a:p>
            <a:pPr>
              <a:lnSpc>
                <a:spcPct val="120000"/>
              </a:lnSpc>
            </a:pPr>
            <a:r>
              <a:rPr lang="ka-GE" sz="1600" dirty="0"/>
              <a:t>CDC-ს რეკომენდაციით, პაციენტებს, რომელთაც COVID-19-ის გამო ჩაუტარდათ მკურნალობა მონოკლონური ანტისხეულებით ან რეკონვალესცენტთა პლაზმით, აცრა უნდა ჩაუტარდეთ მკურნალობის დასრულებიდან, სულ მცირე 90 დღის შემდეგ. </a:t>
            </a:r>
          </a:p>
          <a:p>
            <a:pPr>
              <a:lnSpc>
                <a:spcPct val="120000"/>
              </a:lnSpc>
            </a:pPr>
            <a:r>
              <a:rPr lang="ka-GE" sz="1600" dirty="0"/>
              <a:t>ეს დაყოვნება შეეხება აგრეთვე ორდოზიანი ვაქცინების სერიის მეორე დოზით აცრასაც, თუ პირველი აცრის შემდეგ COVID-19 მწვავე ინფექციის მკურნალობაში გამოყენებული იქნა ანტისხეულებზე დაფუძნებული თერაპია.</a:t>
            </a:r>
            <a:br>
              <a:rPr lang="ka-GE" sz="1600" dirty="0"/>
            </a:br>
            <a:endParaRPr lang="en-US" sz="1600" dirty="0"/>
          </a:p>
        </p:txBody>
      </p:sp>
    </p:spTree>
    <p:extLst>
      <p:ext uri="{BB962C8B-B14F-4D97-AF65-F5344CB8AC3E}">
        <p14:creationId xmlns:p14="http://schemas.microsoft.com/office/powerpoint/2010/main" val="3530412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8559"/>
            <a:ext cx="9601200" cy="720213"/>
          </a:xfrm>
        </p:spPr>
        <p:txBody>
          <a:bodyPr/>
          <a:lstStyle/>
          <a:p>
            <a:r>
              <a:rPr lang="ka-GE" sz="3200" b="1" dirty="0">
                <a:solidFill>
                  <a:schemeClr val="tx2">
                    <a:lumMod val="75000"/>
                  </a:schemeClr>
                </a:solidFill>
                <a:latin typeface="+mn-lt"/>
              </a:rPr>
              <a:t>პაციენტთა სპეციფიკური ჯგუფები - ორსულები</a:t>
            </a:r>
            <a:endParaRPr lang="en-US" sz="3200" b="1" dirty="0">
              <a:solidFill>
                <a:schemeClr val="tx2">
                  <a:lumMod val="75000"/>
                </a:schemeClr>
              </a:solidFill>
              <a:latin typeface="+mn-lt"/>
            </a:endParaRPr>
          </a:p>
        </p:txBody>
      </p:sp>
      <p:sp>
        <p:nvSpPr>
          <p:cNvPr id="3" name="Content Placeholder 2"/>
          <p:cNvSpPr>
            <a:spLocks noGrp="1"/>
          </p:cNvSpPr>
          <p:nvPr>
            <p:ph idx="1"/>
          </p:nvPr>
        </p:nvSpPr>
        <p:spPr>
          <a:xfrm>
            <a:off x="914400" y="1828800"/>
            <a:ext cx="10363200" cy="3886200"/>
          </a:xfrm>
        </p:spPr>
        <p:txBody>
          <a:bodyPr>
            <a:noAutofit/>
          </a:bodyPr>
          <a:lstStyle/>
          <a:p>
            <a:r>
              <a:rPr lang="ka-GE" dirty="0"/>
              <a:t>ამ ვაქცინების უსაფრთხოება ორსულებში შესწავლილი არ არის, თუმცა, ორსულობა არ წარმოადგენს აცრის უკუჩვენებას და გადაწყვეტილება ორსულ ქალთან ერთად გაზიარებულად უნდა იქნას მიღებული რისკისა და სარგებელის აწონვით. </a:t>
            </a:r>
          </a:p>
          <a:p>
            <a:r>
              <a:rPr lang="ka-GE" dirty="0"/>
              <a:t>იმ ინფორმაციაზე დაყრდნობით, რომელიც გვიჩვენებს როგორ მოქმედებს mRNA და ვექტორული ვაქცინები, ისინი სავარაუდოდ არ განაპირობებენ რაიმე ტიპის რისკს ორსულის, ნაყოფის, მეძუძურის ან ახალშობილისთვის.</a:t>
            </a:r>
            <a:br>
              <a:rPr lang="ka-GE" dirty="0"/>
            </a:br>
            <a:endParaRPr lang="en-US" dirty="0"/>
          </a:p>
        </p:txBody>
      </p:sp>
    </p:spTree>
    <p:extLst>
      <p:ext uri="{BB962C8B-B14F-4D97-AF65-F5344CB8AC3E}">
        <p14:creationId xmlns:p14="http://schemas.microsoft.com/office/powerpoint/2010/main" val="2411184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649" y="424543"/>
            <a:ext cx="9601200" cy="720213"/>
          </a:xfrm>
        </p:spPr>
        <p:txBody>
          <a:bodyPr/>
          <a:lstStyle/>
          <a:p>
            <a:r>
              <a:rPr lang="ka-GE" sz="2800" b="1" dirty="0">
                <a:solidFill>
                  <a:schemeClr val="tx2">
                    <a:lumMod val="75000"/>
                  </a:schemeClr>
                </a:solidFill>
                <a:latin typeface="+mn-lt"/>
              </a:rPr>
              <a:t>პაციენტთა სპეციფიკური ჯგუფები - იმუნოკომპრომეტირებული პირები</a:t>
            </a:r>
            <a:endParaRPr lang="en-US" sz="2800" b="1" dirty="0">
              <a:solidFill>
                <a:schemeClr val="tx2">
                  <a:lumMod val="75000"/>
                </a:schemeClr>
              </a:solidFill>
              <a:latin typeface="+mn-lt"/>
            </a:endParaRPr>
          </a:p>
        </p:txBody>
      </p:sp>
      <p:sp>
        <p:nvSpPr>
          <p:cNvPr id="3" name="Content Placeholder 2"/>
          <p:cNvSpPr>
            <a:spLocks noGrp="1"/>
          </p:cNvSpPr>
          <p:nvPr>
            <p:ph idx="1"/>
          </p:nvPr>
        </p:nvSpPr>
        <p:spPr>
          <a:xfrm>
            <a:off x="914400" y="1828800"/>
            <a:ext cx="9525000" cy="3886200"/>
          </a:xfrm>
        </p:spPr>
        <p:txBody>
          <a:bodyPr>
            <a:noAutofit/>
          </a:bodyPr>
          <a:lstStyle/>
          <a:p>
            <a:r>
              <a:rPr lang="ka-GE" dirty="0"/>
              <a:t>იმუნოკომპრომეტირებულ ან იმუნოსუპრესიულ მედიკამენტურ თერაპიაზე მყოფ პირებს უნდა ჩაუტარდეთ ვაქცინაცია COVID-19-ის წინააღმდეგ. </a:t>
            </a:r>
          </a:p>
          <a:p>
            <a:r>
              <a:rPr lang="ka-GE" dirty="0"/>
              <a:t>მიუხედავად იმისა, რომ ვაქცინების იმუნოგენურობა და ეფექტურობა აღნიშნულ პირებში შესაძლოა, ნაკლები იყოს ზოგად პოპულაციასთან შედარებით, ამ კონტინგენტში მძიმე COVID-19-ის განვითარების პოტენციური შესაძლებლობა  სავარაუდოდ გადასწონის ამ გაურკვევლობას. </a:t>
            </a:r>
            <a:endParaRPr lang="en-US" dirty="0"/>
          </a:p>
        </p:txBody>
      </p:sp>
    </p:spTree>
    <p:extLst>
      <p:ext uri="{BB962C8B-B14F-4D97-AF65-F5344CB8AC3E}">
        <p14:creationId xmlns:p14="http://schemas.microsoft.com/office/powerpoint/2010/main" val="89612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2980" y="0"/>
            <a:ext cx="9741159" cy="461665"/>
          </a:xfrm>
          <a:prstGeom prst="rect">
            <a:avLst/>
          </a:prstGeom>
          <a:noFill/>
        </p:spPr>
        <p:txBody>
          <a:bodyPr wrap="square" rtlCol="0">
            <a:spAutoFit/>
          </a:bodyPr>
          <a:lstStyle/>
          <a:p>
            <a:pPr algn="ctr"/>
            <a:r>
              <a:rPr lang="en-US" sz="2400" b="1" dirty="0">
                <a:solidFill>
                  <a:schemeClr val="tx2">
                    <a:lumMod val="75000"/>
                  </a:schemeClr>
                </a:solidFill>
              </a:rPr>
              <a:t>COVID-19</a:t>
            </a:r>
            <a:r>
              <a:rPr lang="ka-GE" sz="2400" b="1" dirty="0">
                <a:solidFill>
                  <a:schemeClr val="tx2">
                    <a:lumMod val="75000"/>
                  </a:schemeClr>
                </a:solidFill>
              </a:rPr>
              <a:t> ვაქცინაცია მსოფლიოში</a:t>
            </a:r>
            <a:endParaRPr lang="en-US" sz="2400" b="1" dirty="0">
              <a:solidFill>
                <a:schemeClr val="tx2">
                  <a:lumMod val="75000"/>
                </a:schemeClr>
              </a:solidFill>
            </a:endParaRPr>
          </a:p>
        </p:txBody>
      </p:sp>
      <p:sp>
        <p:nvSpPr>
          <p:cNvPr id="6" name="TextBox 5"/>
          <p:cNvSpPr txBox="1"/>
          <p:nvPr/>
        </p:nvSpPr>
        <p:spPr>
          <a:xfrm>
            <a:off x="223935" y="895740"/>
            <a:ext cx="10133045" cy="923330"/>
          </a:xfrm>
          <a:prstGeom prst="rect">
            <a:avLst/>
          </a:prstGeom>
          <a:solidFill>
            <a:srgbClr val="EFEDE3"/>
          </a:solidFill>
        </p:spPr>
        <p:txBody>
          <a:bodyPr wrap="square" rtlCol="0">
            <a:spAutoFit/>
          </a:bodyPr>
          <a:lstStyle/>
          <a:p>
            <a:pPr marL="285750" indent="-285750">
              <a:buFont typeface="Arial" panose="020B0604020202020204" pitchFamily="34" charset="0"/>
              <a:buChar char="•"/>
            </a:pPr>
            <a:r>
              <a:rPr lang="ka-GE" dirty="0"/>
              <a:t>458 მილიონზე მეტი ადამიანი აიცრა მსოფლიოში 134 ქვეყანაში</a:t>
            </a:r>
          </a:p>
          <a:p>
            <a:pPr marL="285750" indent="-285750">
              <a:buFont typeface="Arial" panose="020B0604020202020204" pitchFamily="34" charset="0"/>
              <a:buChar char="•"/>
            </a:pPr>
            <a:r>
              <a:rPr lang="ka-GE" dirty="0"/>
              <a:t>უკანასკნელი მონაცემებით დღეში ჩატარებული აცრების რაოდენობა შეადგენდა 11.3 მილიონს</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360" y="2253144"/>
            <a:ext cx="6172979" cy="435739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3" y="2253145"/>
            <a:ext cx="5821913" cy="4357397"/>
          </a:xfrm>
          <a:prstGeom prst="rect">
            <a:avLst/>
          </a:prstGeom>
        </p:spPr>
      </p:pic>
    </p:spTree>
    <p:extLst>
      <p:ext uri="{BB962C8B-B14F-4D97-AF65-F5344CB8AC3E}">
        <p14:creationId xmlns:p14="http://schemas.microsoft.com/office/powerpoint/2010/main" val="184374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5972"/>
            <a:ext cx="9601200" cy="720213"/>
          </a:xfrm>
        </p:spPr>
        <p:txBody>
          <a:bodyPr/>
          <a:lstStyle/>
          <a:p>
            <a:r>
              <a:rPr lang="ka-GE" sz="2800" b="1" dirty="0">
                <a:solidFill>
                  <a:schemeClr val="tx2">
                    <a:lumMod val="75000"/>
                  </a:schemeClr>
                </a:solidFill>
              </a:rPr>
              <a:t>პაციენტთა სპეციფიკური ჯგუფები - იმუნოკომპრომეტირებული პირები</a:t>
            </a:r>
            <a:endParaRPr lang="en-US" sz="2800" b="1" dirty="0">
              <a:solidFill>
                <a:schemeClr val="accent3">
                  <a:lumMod val="50000"/>
                </a:schemeClr>
              </a:solidFill>
            </a:endParaRPr>
          </a:p>
        </p:txBody>
      </p:sp>
      <p:sp>
        <p:nvSpPr>
          <p:cNvPr id="3" name="Content Placeholder 2"/>
          <p:cNvSpPr>
            <a:spLocks noGrp="1"/>
          </p:cNvSpPr>
          <p:nvPr>
            <p:ph idx="1"/>
          </p:nvPr>
        </p:nvSpPr>
        <p:spPr>
          <a:xfrm>
            <a:off x="872196" y="1406012"/>
            <a:ext cx="11319803" cy="5451987"/>
          </a:xfrm>
        </p:spPr>
        <p:txBody>
          <a:bodyPr>
            <a:noAutofit/>
          </a:bodyPr>
          <a:lstStyle/>
          <a:p>
            <a:pPr>
              <a:lnSpc>
                <a:spcPct val="150000"/>
              </a:lnSpc>
            </a:pPr>
            <a:r>
              <a:rPr lang="ka-GE" sz="2200" dirty="0"/>
              <a:t>ზოგიერთი ექსპერტი იძლევა რჩევას, გარკვეული იმუნოსუპრესიული მედიკამენტების შეჩერების შესახებ ვაქცინაციის პერიოდში ან აცრის დროის კორექტირების თაობაზე ამ მედიკამენტების მიღების გათვალისწინებით, რათა უზრუნველყოფილი იქნას აცრაზე ოპტიმალური პასუხი. </a:t>
            </a:r>
          </a:p>
          <a:p>
            <a:pPr>
              <a:lnSpc>
                <a:spcPct val="150000"/>
              </a:lnSpc>
            </a:pPr>
            <a:r>
              <a:rPr lang="ka-GE" sz="2200" dirty="0"/>
              <a:t>მაგალითად, პაციენტებისთვის, რომლებიც იღებენ რიტუქსიმაბს (ანტინეოპლასტიური აგენტი), რეკომენდებულია აცრის დაგეგმვა იმდაგვარად, რომ ვაქცინის პირველი დოზა გაკეთდეს რიტუქსიმაბის მომდევნო გეგმიურ დოზამდე დაახლოებით 4 კვირით ადრე და მოხდეს მისი შეჩერება ვაქცინაციის დასრულებიდან 2-4 კვირის განმავლობაში, თუ ამის შესაძლებლობას იძლევა დაავადების აქტივობა</a:t>
            </a:r>
            <a:r>
              <a:rPr lang="ka-GE" dirty="0"/>
              <a:t>. </a:t>
            </a:r>
            <a:endParaRPr lang="en-US" dirty="0"/>
          </a:p>
        </p:txBody>
      </p:sp>
    </p:spTree>
    <p:extLst>
      <p:ext uri="{BB962C8B-B14F-4D97-AF65-F5344CB8AC3E}">
        <p14:creationId xmlns:p14="http://schemas.microsoft.com/office/powerpoint/2010/main" val="2324277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353800" cy="1143000"/>
          </a:xfrm>
          <a:solidFill>
            <a:schemeClr val="bg1"/>
          </a:solidFill>
        </p:spPr>
        <p:txBody>
          <a:bodyPr anchor="t">
            <a:noAutofit/>
          </a:bodyPr>
          <a:lstStyle/>
          <a:p>
            <a:r>
              <a:rPr lang="ka-GE" sz="2200" b="1" dirty="0">
                <a:solidFill>
                  <a:schemeClr val="accent3">
                    <a:lumMod val="50000"/>
                  </a:schemeClr>
                </a:solidFill>
              </a:rPr>
              <a:t>ვაქცინაციის შემდგომ შესაძლო  სწრაფი ალერგიული რეაქციის განვითარებისა და მისი მკურნალობის გართულების რისკის შეფასება ექიმის მიერ </a:t>
            </a:r>
            <a:br>
              <a:rPr lang="en-US" sz="2200" dirty="0">
                <a:solidFill>
                  <a:schemeClr val="accent3">
                    <a:lumMod val="50000"/>
                  </a:schemeClr>
                </a:solidFill>
              </a:rPr>
            </a:br>
            <a:endParaRPr lang="en-US" sz="2200" dirty="0">
              <a:solidFill>
                <a:schemeClr val="accent3">
                  <a:lumMod val="50000"/>
                </a:schemeClr>
              </a:solidFill>
            </a:endParaRPr>
          </a:p>
        </p:txBody>
      </p:sp>
      <p:graphicFrame>
        <p:nvGraphicFramePr>
          <p:cNvPr id="3" name="Table 2"/>
          <p:cNvGraphicFramePr>
            <a:graphicFrameLocks noGrp="1"/>
          </p:cNvGraphicFramePr>
          <p:nvPr/>
        </p:nvGraphicFramePr>
        <p:xfrm>
          <a:off x="457200" y="914401"/>
          <a:ext cx="11353800" cy="5721156"/>
        </p:xfrm>
        <a:graphic>
          <a:graphicData uri="http://schemas.openxmlformats.org/drawingml/2006/table">
            <a:tbl>
              <a:tblPr firstRow="1" firstCol="1" lastRow="1" lastCol="1" bandRow="1" bandCol="1">
                <a:tableStyleId>{17292A2E-F333-43FB-9621-5CBBE7FDCDCB}</a:tableStyleId>
              </a:tblPr>
              <a:tblGrid>
                <a:gridCol w="5455856">
                  <a:extLst>
                    <a:ext uri="{9D8B030D-6E8A-4147-A177-3AD203B41FA5}">
                      <a16:colId xmlns:a16="http://schemas.microsoft.com/office/drawing/2014/main" val="20000"/>
                    </a:ext>
                  </a:extLst>
                </a:gridCol>
                <a:gridCol w="5897944">
                  <a:extLst>
                    <a:ext uri="{9D8B030D-6E8A-4147-A177-3AD203B41FA5}">
                      <a16:colId xmlns:a16="http://schemas.microsoft.com/office/drawing/2014/main" val="20001"/>
                    </a:ext>
                  </a:extLst>
                </a:gridCol>
              </a:tblGrid>
              <a:tr h="299987">
                <a:tc>
                  <a:txBody>
                    <a:bodyPr/>
                    <a:lstStyle/>
                    <a:p>
                      <a:pPr marL="573405" marR="0" algn="ctr">
                        <a:lnSpc>
                          <a:spcPct val="115000"/>
                        </a:lnSpc>
                        <a:spcBef>
                          <a:spcPts val="0"/>
                        </a:spcBef>
                        <a:spcAft>
                          <a:spcPts val="0"/>
                        </a:spcAft>
                      </a:pPr>
                      <a:r>
                        <a:rPr lang="ka-GE" sz="1600" b="1" dirty="0">
                          <a:effectLst/>
                        </a:rPr>
                        <a:t>კითხვა პაციენტებს</a:t>
                      </a:r>
                      <a:endParaRPr lang="en-US" sz="1600" b="1" dirty="0">
                        <a:effectLst/>
                        <a:latin typeface="Carlito"/>
                        <a:ea typeface="Carlito"/>
                        <a:cs typeface="Carlito"/>
                      </a:endParaRPr>
                    </a:p>
                  </a:txBody>
                  <a:tcPr marL="0" marR="0" marT="0" marB="0"/>
                </a:tc>
                <a:tc>
                  <a:txBody>
                    <a:bodyPr/>
                    <a:lstStyle/>
                    <a:p>
                      <a:pPr marL="330200" marR="0">
                        <a:lnSpc>
                          <a:spcPct val="115000"/>
                        </a:lnSpc>
                        <a:spcBef>
                          <a:spcPts val="0"/>
                        </a:spcBef>
                        <a:spcAft>
                          <a:spcPts val="0"/>
                        </a:spcAft>
                      </a:pPr>
                      <a:r>
                        <a:rPr lang="ka-GE" sz="1600" b="1" kern="0" dirty="0">
                          <a:effectLst/>
                        </a:rPr>
                        <a:t>                     </a:t>
                      </a:r>
                      <a:r>
                        <a:rPr lang="en-US" sz="1600" b="1" kern="0" dirty="0" err="1">
                          <a:effectLst/>
                        </a:rPr>
                        <a:t>საყურად</a:t>
                      </a:r>
                      <a:r>
                        <a:rPr lang="ka-GE" sz="1600" b="1" kern="0" dirty="0">
                          <a:effectLst/>
                        </a:rPr>
                        <a:t>ღებოა</a:t>
                      </a:r>
                      <a:endParaRPr lang="en-US" sz="1600" b="1" kern="0" dirty="0">
                        <a:effectLst/>
                        <a:latin typeface="Calibri" panose="020F0502020204030204" pitchFamily="34" charset="0"/>
                        <a:ea typeface="Carlito"/>
                        <a:cs typeface="Times New Roman" panose="02020603050405020304" pitchFamily="18" charset="0"/>
                      </a:endParaRPr>
                    </a:p>
                  </a:txBody>
                  <a:tcPr marL="0" marR="0" marT="0" marB="0"/>
                </a:tc>
                <a:extLst>
                  <a:ext uri="{0D108BD9-81ED-4DB2-BD59-A6C34878D82A}">
                    <a16:rowId xmlns:a16="http://schemas.microsoft.com/office/drawing/2014/main" val="10000"/>
                  </a:ext>
                </a:extLst>
              </a:tr>
              <a:tr h="830119">
                <a:tc>
                  <a:txBody>
                    <a:bodyPr/>
                    <a:lstStyle/>
                    <a:p>
                      <a:pPr marL="67945" marR="153035">
                        <a:lnSpc>
                          <a:spcPct val="115000"/>
                        </a:lnSpc>
                        <a:spcBef>
                          <a:spcPts val="0"/>
                        </a:spcBef>
                        <a:spcAft>
                          <a:spcPts val="0"/>
                        </a:spcAft>
                      </a:pPr>
                      <a:r>
                        <a:rPr lang="ka-GE" sz="1200" b="1" noProof="0" dirty="0">
                          <a:effectLst/>
                        </a:rPr>
                        <a:t>გქონიათ თუ არა დაუყოვნებელი მძიმე ალერგიული რეაქცია (სუნთქვის გაძნელება, ქოშინი, თავბრუსხვევა, გონების დაკარგვა) ვაქცინაციის, მედიკამენტების მიღების, მწერების ნაკბენის ან საკვების მიღების შემდეგ?</a:t>
                      </a:r>
                      <a:endParaRPr lang="ka-GE" sz="1200" b="1" noProof="0" dirty="0">
                        <a:effectLst/>
                        <a:latin typeface="Carlito"/>
                        <a:ea typeface="Carlito"/>
                        <a:cs typeface="Carlito"/>
                      </a:endParaRPr>
                    </a:p>
                  </a:txBody>
                  <a:tcPr marL="0" marR="0" marT="0" marB="0">
                    <a:solidFill>
                      <a:schemeClr val="bg1"/>
                    </a:solidFill>
                  </a:tcPr>
                </a:tc>
                <a:tc>
                  <a:txBody>
                    <a:bodyPr/>
                    <a:lstStyle/>
                    <a:p>
                      <a:pPr marL="67945" marR="749300">
                        <a:lnSpc>
                          <a:spcPct val="115000"/>
                        </a:lnSpc>
                        <a:spcBef>
                          <a:spcPts val="0"/>
                        </a:spcBef>
                        <a:spcAft>
                          <a:spcPts val="0"/>
                        </a:spcAft>
                      </a:pPr>
                      <a:r>
                        <a:rPr lang="ka-GE" sz="1200" b="0" noProof="0" dirty="0">
                          <a:effectLst/>
                        </a:rPr>
                        <a:t>დაუზუსტებელ შემთხვევაში რეფერალი ალერგოლოგთან.</a:t>
                      </a:r>
                    </a:p>
                    <a:p>
                      <a:pPr marL="67945" marR="749300">
                        <a:lnSpc>
                          <a:spcPct val="115000"/>
                        </a:lnSpc>
                        <a:spcBef>
                          <a:spcPts val="0"/>
                        </a:spcBef>
                        <a:spcAft>
                          <a:spcPts val="0"/>
                        </a:spcAft>
                      </a:pPr>
                      <a:r>
                        <a:rPr lang="ka-GE" sz="1200" b="0" noProof="0" dirty="0">
                          <a:effectLst/>
                        </a:rPr>
                        <a:t>ვაქცინაციის შემდეგ პაციენტს დააკვირდით მინიმუმ 30 წუთის განმავლობაში.</a:t>
                      </a:r>
                    </a:p>
                    <a:p>
                      <a:pPr marL="67945" marR="749300">
                        <a:lnSpc>
                          <a:spcPct val="115000"/>
                        </a:lnSpc>
                        <a:spcBef>
                          <a:spcPts val="0"/>
                        </a:spcBef>
                        <a:spcAft>
                          <a:spcPts val="0"/>
                        </a:spcAft>
                      </a:pPr>
                      <a:r>
                        <a:rPr lang="ka-GE" sz="1200" b="0" noProof="0" dirty="0">
                          <a:effectLst/>
                        </a:rPr>
                        <a:t> </a:t>
                      </a:r>
                      <a:endParaRPr lang="ka-GE" sz="1200" b="0" noProof="0" dirty="0">
                        <a:effectLst/>
                        <a:latin typeface="Carlito"/>
                        <a:ea typeface="Carlito"/>
                        <a:cs typeface="Carlito"/>
                      </a:endParaRPr>
                    </a:p>
                  </a:txBody>
                  <a:tcPr marL="0" marR="0" marT="0" marB="0">
                    <a:solidFill>
                      <a:schemeClr val="bg1"/>
                    </a:solidFill>
                  </a:tcPr>
                </a:tc>
                <a:extLst>
                  <a:ext uri="{0D108BD9-81ED-4DB2-BD59-A6C34878D82A}">
                    <a16:rowId xmlns:a16="http://schemas.microsoft.com/office/drawing/2014/main" val="10001"/>
                  </a:ext>
                </a:extLst>
              </a:tr>
              <a:tr h="646846">
                <a:tc>
                  <a:txBody>
                    <a:bodyPr/>
                    <a:lstStyle/>
                    <a:p>
                      <a:pPr marL="67945" marR="0">
                        <a:lnSpc>
                          <a:spcPct val="115000"/>
                        </a:lnSpc>
                        <a:spcBef>
                          <a:spcPts val="0"/>
                        </a:spcBef>
                        <a:spcAft>
                          <a:spcPts val="0"/>
                        </a:spcAft>
                      </a:pPr>
                      <a:r>
                        <a:rPr lang="ka-GE" sz="1200" b="1" noProof="0" dirty="0">
                          <a:effectLst/>
                        </a:rPr>
                        <a:t>გქონიათ თუ არა ოდესმე ეპინეფრინის ავტოინექტორი დანიშნული ექიმის მიერ, ან ოდესმე ხომ არ დაგჭირდათ ადრენალინის გამოყენბა?</a:t>
                      </a:r>
                      <a:endParaRPr lang="ka-GE" sz="1200" b="1" noProof="0" dirty="0">
                        <a:effectLst/>
                        <a:latin typeface="Carlito"/>
                        <a:ea typeface="Carlito"/>
                        <a:cs typeface="Carlito"/>
                      </a:endParaRPr>
                    </a:p>
                  </a:txBody>
                  <a:tcPr marL="0" marR="0" marT="0" marB="0">
                    <a:solidFill>
                      <a:schemeClr val="bg1"/>
                    </a:solidFill>
                  </a:tcPr>
                </a:tc>
                <a:tc>
                  <a:txBody>
                    <a:bodyPr/>
                    <a:lstStyle/>
                    <a:p>
                      <a:pPr marL="67945" marR="0">
                        <a:lnSpc>
                          <a:spcPct val="115000"/>
                        </a:lnSpc>
                        <a:spcBef>
                          <a:spcPts val="0"/>
                        </a:spcBef>
                        <a:spcAft>
                          <a:spcPts val="0"/>
                        </a:spcAft>
                      </a:pPr>
                      <a:r>
                        <a:rPr lang="ka-GE" sz="1200" b="0" noProof="0" dirty="0">
                          <a:effectLst/>
                        </a:rPr>
                        <a:t>დადებითი პასუხის შემთხვევაში რეფერალი ალერგოლოგთან,</a:t>
                      </a:r>
                    </a:p>
                    <a:p>
                      <a:pPr marL="67945" marR="0">
                        <a:lnSpc>
                          <a:spcPct val="115000"/>
                        </a:lnSpc>
                        <a:spcBef>
                          <a:spcPts val="0"/>
                        </a:spcBef>
                        <a:spcAft>
                          <a:spcPts val="0"/>
                        </a:spcAft>
                      </a:pPr>
                      <a:r>
                        <a:rPr lang="ka-GE" sz="1200" b="0" noProof="0" dirty="0">
                          <a:effectLst/>
                        </a:rPr>
                        <a:t>ვაქცინაციის შემდეგ პაციენტს დააკვირდით მინიმუმ 30 წუთის განმავლობაში.</a:t>
                      </a:r>
                    </a:p>
                    <a:p>
                      <a:pPr marL="67945" marR="0">
                        <a:lnSpc>
                          <a:spcPct val="115000"/>
                        </a:lnSpc>
                        <a:spcBef>
                          <a:spcPts val="0"/>
                        </a:spcBef>
                        <a:spcAft>
                          <a:spcPts val="0"/>
                        </a:spcAft>
                      </a:pPr>
                      <a:r>
                        <a:rPr lang="ka-GE" sz="1200" b="0" noProof="0" dirty="0">
                          <a:effectLst/>
                        </a:rPr>
                        <a:t> </a:t>
                      </a:r>
                      <a:endParaRPr lang="ka-GE" sz="1200" b="0" noProof="0" dirty="0">
                        <a:effectLst/>
                        <a:latin typeface="Carlito"/>
                        <a:ea typeface="Carlito"/>
                        <a:cs typeface="Carlito"/>
                      </a:endParaRPr>
                    </a:p>
                  </a:txBody>
                  <a:tcPr marL="0" marR="0" marT="0" marB="0">
                    <a:solidFill>
                      <a:schemeClr val="bg1"/>
                    </a:solidFill>
                  </a:tcPr>
                </a:tc>
                <a:extLst>
                  <a:ext uri="{0D108BD9-81ED-4DB2-BD59-A6C34878D82A}">
                    <a16:rowId xmlns:a16="http://schemas.microsoft.com/office/drawing/2014/main" val="10002"/>
                  </a:ext>
                </a:extLst>
              </a:tr>
              <a:tr h="1681801">
                <a:tc>
                  <a:txBody>
                    <a:bodyPr/>
                    <a:lstStyle/>
                    <a:p>
                      <a:pPr marL="67945" marR="474980">
                        <a:lnSpc>
                          <a:spcPct val="115000"/>
                        </a:lnSpc>
                        <a:spcBef>
                          <a:spcPts val="0"/>
                        </a:spcBef>
                        <a:spcAft>
                          <a:spcPts val="0"/>
                        </a:spcAft>
                      </a:pPr>
                      <a:r>
                        <a:rPr lang="ka-GE" sz="1200" b="1" noProof="0" dirty="0">
                          <a:effectLst/>
                        </a:rPr>
                        <a:t>უჩივით თუ არა რომელიმე ტიპის ალერგიას ან ალერგიის მსგავს დაავადებას, </a:t>
                      </a:r>
                    </a:p>
                    <a:p>
                      <a:pPr marL="67945" marR="474980">
                        <a:lnSpc>
                          <a:spcPct val="115000"/>
                        </a:lnSpc>
                        <a:spcBef>
                          <a:spcPts val="0"/>
                        </a:spcBef>
                        <a:spcAft>
                          <a:spcPts val="0"/>
                        </a:spcAft>
                      </a:pPr>
                      <a:r>
                        <a:rPr lang="ka-GE" sz="1200" b="1" noProof="0" dirty="0">
                          <a:effectLst/>
                        </a:rPr>
                        <a:t> ხომ არ გქონიათ სიცოცხლისთვის საშიში შეშუპება (გენერალიზებული, სახის არეში, ხორხის და სხვ.), რომელიც არ ემორჩილებოდა სტანდარტულ მკურნალობას ადრენალინით, კორტიკოსტეროიდებით, ანტიჰისტამინურებით?</a:t>
                      </a:r>
                      <a:endParaRPr lang="ka-GE" sz="1200" b="1" noProof="0" dirty="0">
                        <a:effectLst/>
                        <a:latin typeface="Carlito"/>
                        <a:ea typeface="Carlito"/>
                        <a:cs typeface="Carlito"/>
                      </a:endParaRPr>
                    </a:p>
                  </a:txBody>
                  <a:tcPr marL="0" marR="0" marT="0" marB="0">
                    <a:solidFill>
                      <a:schemeClr val="bg1"/>
                    </a:solidFill>
                  </a:tcPr>
                </a:tc>
                <a:tc>
                  <a:txBody>
                    <a:bodyPr/>
                    <a:lstStyle/>
                    <a:p>
                      <a:pPr marL="67945" marR="86360">
                        <a:lnSpc>
                          <a:spcPct val="115000"/>
                        </a:lnSpc>
                        <a:spcBef>
                          <a:spcPts val="0"/>
                        </a:spcBef>
                        <a:spcAft>
                          <a:spcPts val="0"/>
                        </a:spcAft>
                      </a:pPr>
                      <a:r>
                        <a:rPr lang="ka-GE" sz="1200" b="0" noProof="0" dirty="0">
                          <a:effectLst/>
                        </a:rPr>
                        <a:t>ლატექსის მიმართ ალერგიის შემთხვევაში, ვაქცინაცია ტარდება მხოლოდ ულატექსო ხელთათმანების გამოყენებით,</a:t>
                      </a:r>
                    </a:p>
                    <a:p>
                      <a:pPr marL="67945" marR="86360">
                        <a:lnSpc>
                          <a:spcPct val="115000"/>
                        </a:lnSpc>
                        <a:spcBef>
                          <a:spcPts val="0"/>
                        </a:spcBef>
                        <a:spcAft>
                          <a:spcPts val="0"/>
                        </a:spcAft>
                      </a:pPr>
                      <a:r>
                        <a:rPr lang="ka-GE" sz="1200" b="0" noProof="0" dirty="0">
                          <a:effectLst/>
                        </a:rPr>
                        <a:t> </a:t>
                      </a:r>
                    </a:p>
                    <a:p>
                      <a:pPr marL="67945" marR="86360">
                        <a:lnSpc>
                          <a:spcPct val="115000"/>
                        </a:lnSpc>
                        <a:spcBef>
                          <a:spcPts val="0"/>
                        </a:spcBef>
                        <a:spcAft>
                          <a:spcPts val="0"/>
                        </a:spcAft>
                      </a:pPr>
                      <a:r>
                        <a:rPr lang="ka-GE" sz="1200" b="0" noProof="0" dirty="0">
                          <a:effectLst/>
                        </a:rPr>
                        <a:t> თუ პაციენტი ვაქცინის რომელიმე კომპონენტის მიმართ ალერგიულია, არ უნდა ჩატარდეს ვაქცინაცია  და უნდა გადამისამართდეს ალერგოლოგთან შემდგომი კლინიკური გამოკვლევებისთვის.</a:t>
                      </a:r>
                    </a:p>
                    <a:p>
                      <a:pPr marL="67945" marR="86360">
                        <a:lnSpc>
                          <a:spcPct val="115000"/>
                        </a:lnSpc>
                        <a:spcBef>
                          <a:spcPts val="0"/>
                        </a:spcBef>
                        <a:spcAft>
                          <a:spcPts val="0"/>
                        </a:spcAft>
                      </a:pPr>
                      <a:r>
                        <a:rPr lang="ka-GE" sz="1200" b="0" noProof="0" dirty="0">
                          <a:effectLst/>
                        </a:rPr>
                        <a:t> </a:t>
                      </a:r>
                    </a:p>
                    <a:p>
                      <a:pPr marL="67945" marR="0">
                        <a:lnSpc>
                          <a:spcPct val="115000"/>
                        </a:lnSpc>
                        <a:spcBef>
                          <a:spcPts val="0"/>
                        </a:spcBef>
                        <a:spcAft>
                          <a:spcPts val="0"/>
                        </a:spcAft>
                      </a:pPr>
                      <a:r>
                        <a:rPr lang="ka-GE" sz="1200" b="0" noProof="0" dirty="0">
                          <a:effectLst/>
                        </a:rPr>
                        <a:t>მასტოციტოზის, ბრადიკინინური და იდიოპათიური ანგიოედემის დროს რეკომენდებულია რეფერალი ალერგოლოგთან და შესაბამის ჩვენებით ვაქცინაცია  საავადმყოფოს პირობებში.</a:t>
                      </a:r>
                      <a:endParaRPr lang="ka-GE" sz="1200" b="0" noProof="0" dirty="0">
                        <a:effectLst/>
                        <a:latin typeface="Carlito"/>
                        <a:ea typeface="Carlito"/>
                        <a:cs typeface="Carlito"/>
                      </a:endParaRPr>
                    </a:p>
                  </a:txBody>
                  <a:tcPr marL="0" marR="0" marT="0" marB="0">
                    <a:solidFill>
                      <a:schemeClr val="bg1"/>
                    </a:solidFill>
                  </a:tcPr>
                </a:tc>
                <a:extLst>
                  <a:ext uri="{0D108BD9-81ED-4DB2-BD59-A6C34878D82A}">
                    <a16:rowId xmlns:a16="http://schemas.microsoft.com/office/drawing/2014/main" val="10003"/>
                  </a:ext>
                </a:extLst>
              </a:tr>
              <a:tr h="823558">
                <a:tc>
                  <a:txBody>
                    <a:bodyPr/>
                    <a:lstStyle/>
                    <a:p>
                      <a:pPr marL="67945" marR="0">
                        <a:lnSpc>
                          <a:spcPct val="115000"/>
                        </a:lnSpc>
                        <a:spcBef>
                          <a:spcPts val="0"/>
                        </a:spcBef>
                        <a:spcAft>
                          <a:spcPts val="0"/>
                        </a:spcAft>
                      </a:pPr>
                      <a:r>
                        <a:rPr lang="ka-GE" sz="1200" b="1" noProof="0" dirty="0">
                          <a:effectLst/>
                        </a:rPr>
                        <a:t>გაქვთ თუ არა ასთმა, ან რაიმე სხვა ქრონიკული ალერგიული დაავადება? რომელ მედიკამენტებს იყენებთ? როდის გქონდათ უკანასკნელი სიმპტომები? როდის იყავით კონსულტაციაზე თქვენს ექიმთან ბოლოს?</a:t>
                      </a:r>
                      <a:endParaRPr lang="ka-GE" sz="1200" b="1" noProof="0" dirty="0">
                        <a:effectLst/>
                        <a:latin typeface="Carlito"/>
                        <a:ea typeface="Carlito"/>
                        <a:cs typeface="Carlito"/>
                      </a:endParaRPr>
                    </a:p>
                  </a:txBody>
                  <a:tcPr marL="0" marR="0" marT="0" marB="0">
                    <a:solidFill>
                      <a:schemeClr val="bg1"/>
                    </a:solidFill>
                  </a:tcPr>
                </a:tc>
                <a:tc>
                  <a:txBody>
                    <a:bodyPr/>
                    <a:lstStyle/>
                    <a:p>
                      <a:pPr marL="67945" marR="100965">
                        <a:lnSpc>
                          <a:spcPct val="115000"/>
                        </a:lnSpc>
                        <a:spcBef>
                          <a:spcPts val="0"/>
                        </a:spcBef>
                        <a:spcAft>
                          <a:spcPts val="0"/>
                        </a:spcAft>
                      </a:pPr>
                      <a:r>
                        <a:rPr lang="ka-GE" sz="1200" b="0" noProof="0" dirty="0">
                          <a:effectLst/>
                        </a:rPr>
                        <a:t>თუ ასთმა/ანგიოედემა, ურტიკარია, მასტოციტოზი არაკონტროლირებულია,</a:t>
                      </a:r>
                    </a:p>
                    <a:p>
                      <a:pPr marL="0" marR="100965">
                        <a:lnSpc>
                          <a:spcPct val="115000"/>
                        </a:lnSpc>
                        <a:spcBef>
                          <a:spcPts val="0"/>
                        </a:spcBef>
                        <a:spcAft>
                          <a:spcPts val="0"/>
                        </a:spcAft>
                      </a:pPr>
                      <a:r>
                        <a:rPr lang="ka-GE" sz="1200" b="0" noProof="0" dirty="0">
                          <a:effectLst/>
                        </a:rPr>
                        <a:t> რეფერალი ალერგოლოგთან</a:t>
                      </a:r>
                      <a:endParaRPr lang="ka-GE" sz="1200" b="0" noProof="0" dirty="0">
                        <a:effectLst/>
                        <a:latin typeface="Carlito"/>
                        <a:ea typeface="Carlito"/>
                        <a:cs typeface="Carlito"/>
                      </a:endParaRPr>
                    </a:p>
                  </a:txBody>
                  <a:tcPr marL="0" marR="0" marT="0" marB="0">
                    <a:solidFill>
                      <a:schemeClr val="bg1"/>
                    </a:solidFill>
                  </a:tcPr>
                </a:tc>
                <a:extLst>
                  <a:ext uri="{0D108BD9-81ED-4DB2-BD59-A6C34878D82A}">
                    <a16:rowId xmlns:a16="http://schemas.microsoft.com/office/drawing/2014/main" val="10004"/>
                  </a:ext>
                </a:extLst>
              </a:tr>
              <a:tr h="411545">
                <a:tc>
                  <a:txBody>
                    <a:bodyPr/>
                    <a:lstStyle/>
                    <a:p>
                      <a:pPr marL="67945" marR="0">
                        <a:lnSpc>
                          <a:spcPct val="115000"/>
                        </a:lnSpc>
                        <a:spcBef>
                          <a:spcPts val="0"/>
                        </a:spcBef>
                        <a:spcAft>
                          <a:spcPts val="0"/>
                        </a:spcAft>
                      </a:pPr>
                      <a:r>
                        <a:rPr lang="ka-GE" sz="1200" b="1" noProof="0" dirty="0">
                          <a:effectLst/>
                        </a:rPr>
                        <a:t>რომელ მედიკამენტებს იყენებთ?</a:t>
                      </a:r>
                      <a:endParaRPr lang="ka-GE" sz="1200" b="1" noProof="0" dirty="0">
                        <a:effectLst/>
                        <a:latin typeface="Carlito"/>
                        <a:ea typeface="Carlito"/>
                        <a:cs typeface="Carlito"/>
                      </a:endParaRPr>
                    </a:p>
                  </a:txBody>
                  <a:tcPr marL="0" marR="0" marT="0" marB="0">
                    <a:solidFill>
                      <a:schemeClr val="bg1"/>
                    </a:solidFill>
                  </a:tcPr>
                </a:tc>
                <a:tc>
                  <a:txBody>
                    <a:bodyPr/>
                    <a:lstStyle/>
                    <a:p>
                      <a:pPr marL="67945" marR="0">
                        <a:lnSpc>
                          <a:spcPct val="115000"/>
                        </a:lnSpc>
                        <a:spcBef>
                          <a:spcPts val="0"/>
                        </a:spcBef>
                        <a:spcAft>
                          <a:spcPts val="0"/>
                        </a:spcAft>
                      </a:pPr>
                      <a:r>
                        <a:rPr lang="ka-GE" sz="1200" b="0" noProof="0" dirty="0">
                          <a:effectLst/>
                        </a:rPr>
                        <a:t>თუ იღებს ბეტა-ბლოკერებს, მაშინ ვაქცინაციის შემდეგ პაციენტს დააკვირდით მინიმუმ 30 წუთის განმავლობაში.</a:t>
                      </a:r>
                    </a:p>
                    <a:p>
                      <a:pPr marL="67945" marR="0">
                        <a:lnSpc>
                          <a:spcPct val="115000"/>
                        </a:lnSpc>
                        <a:spcBef>
                          <a:spcPts val="0"/>
                        </a:spcBef>
                        <a:spcAft>
                          <a:spcPts val="0"/>
                        </a:spcAft>
                      </a:pPr>
                      <a:r>
                        <a:rPr lang="ka-GE" sz="1200" b="0" noProof="0" dirty="0">
                          <a:effectLst/>
                        </a:rPr>
                        <a:t> </a:t>
                      </a:r>
                      <a:endParaRPr lang="ka-GE" sz="1200" b="0" noProof="0" dirty="0">
                        <a:effectLst/>
                        <a:latin typeface="Carlito"/>
                        <a:ea typeface="Carlito"/>
                        <a:cs typeface="Carlito"/>
                      </a:endParaRPr>
                    </a:p>
                  </a:txBody>
                  <a:tcPr marL="0" marR="0" marT="0" marB="0">
                    <a:solidFill>
                      <a:schemeClr val="bg1"/>
                    </a:solidFill>
                  </a:tcPr>
                </a:tc>
                <a:extLst>
                  <a:ext uri="{0D108BD9-81ED-4DB2-BD59-A6C34878D82A}">
                    <a16:rowId xmlns:a16="http://schemas.microsoft.com/office/drawing/2014/main" val="10005"/>
                  </a:ext>
                </a:extLst>
              </a:tr>
              <a:tr h="411545">
                <a:tc>
                  <a:txBody>
                    <a:bodyPr/>
                    <a:lstStyle/>
                    <a:p>
                      <a:pPr marL="67945" marR="0">
                        <a:lnSpc>
                          <a:spcPct val="115000"/>
                        </a:lnSpc>
                        <a:spcBef>
                          <a:spcPts val="0"/>
                        </a:spcBef>
                        <a:spcAft>
                          <a:spcPts val="0"/>
                        </a:spcAft>
                      </a:pPr>
                      <a:r>
                        <a:rPr lang="ka-GE" sz="1200" b="1" noProof="0" dirty="0">
                          <a:effectLst/>
                        </a:rPr>
                        <a:t>რა თანმხლები დაავდებები გაწუხებთ?</a:t>
                      </a:r>
                      <a:endParaRPr lang="ka-GE" sz="1200" b="1" noProof="0" dirty="0">
                        <a:effectLst/>
                        <a:latin typeface="Carlito"/>
                        <a:ea typeface="Carlito"/>
                        <a:cs typeface="Carlito"/>
                      </a:endParaRPr>
                    </a:p>
                  </a:txBody>
                  <a:tcPr marL="0" marR="0" marT="0" marB="0">
                    <a:solidFill>
                      <a:schemeClr val="bg1"/>
                    </a:solidFill>
                  </a:tcPr>
                </a:tc>
                <a:tc>
                  <a:txBody>
                    <a:bodyPr/>
                    <a:lstStyle/>
                    <a:p>
                      <a:pPr marL="67945" marR="0">
                        <a:lnSpc>
                          <a:spcPct val="115000"/>
                        </a:lnSpc>
                        <a:spcBef>
                          <a:spcPts val="0"/>
                        </a:spcBef>
                        <a:spcAft>
                          <a:spcPts val="0"/>
                        </a:spcAft>
                      </a:pPr>
                      <a:r>
                        <a:rPr lang="ka-GE" sz="1200" b="0" noProof="0" dirty="0">
                          <a:effectLst/>
                        </a:rPr>
                        <a:t>სერიოზული თანმხლები დაავადებებისა და პაციენტის ასაკის გათვალისწინებით საჭიროების შემთხვევაში რეფერალი სპეციალისტთან.</a:t>
                      </a:r>
                      <a:endParaRPr lang="ka-GE" sz="1200" b="0" noProof="0" dirty="0">
                        <a:effectLst/>
                        <a:latin typeface="Carlito"/>
                        <a:ea typeface="Carlito"/>
                        <a:cs typeface="Carlito"/>
                      </a:endParaRPr>
                    </a:p>
                  </a:txBody>
                  <a:tcPr marL="0" marR="0" marT="0" marB="0">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321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FA5DAD4-9B2E-4D2C-B986-BD8A94D5880A}"/>
              </a:ext>
            </a:extLst>
          </p:cNvPr>
          <p:cNvGraphicFramePr>
            <a:graphicFrameLocks noGrp="1"/>
          </p:cNvGraphicFramePr>
          <p:nvPr/>
        </p:nvGraphicFramePr>
        <p:xfrm>
          <a:off x="1587" y="262980"/>
          <a:ext cx="12188824" cy="6223381"/>
        </p:xfrm>
        <a:graphic>
          <a:graphicData uri="http://schemas.openxmlformats.org/drawingml/2006/table">
            <a:tbl>
              <a:tblPr/>
              <a:tblGrid>
                <a:gridCol w="3047206">
                  <a:extLst>
                    <a:ext uri="{9D8B030D-6E8A-4147-A177-3AD203B41FA5}">
                      <a16:colId xmlns:a16="http://schemas.microsoft.com/office/drawing/2014/main" val="2203289981"/>
                    </a:ext>
                  </a:extLst>
                </a:gridCol>
                <a:gridCol w="3047206">
                  <a:extLst>
                    <a:ext uri="{9D8B030D-6E8A-4147-A177-3AD203B41FA5}">
                      <a16:colId xmlns:a16="http://schemas.microsoft.com/office/drawing/2014/main" val="1610557859"/>
                    </a:ext>
                  </a:extLst>
                </a:gridCol>
                <a:gridCol w="3047206">
                  <a:extLst>
                    <a:ext uri="{9D8B030D-6E8A-4147-A177-3AD203B41FA5}">
                      <a16:colId xmlns:a16="http://schemas.microsoft.com/office/drawing/2014/main" val="1577744984"/>
                    </a:ext>
                  </a:extLst>
                </a:gridCol>
                <a:gridCol w="3047206">
                  <a:extLst>
                    <a:ext uri="{9D8B030D-6E8A-4147-A177-3AD203B41FA5}">
                      <a16:colId xmlns:a16="http://schemas.microsoft.com/office/drawing/2014/main" val="3086751417"/>
                    </a:ext>
                  </a:extLst>
                </a:gridCol>
              </a:tblGrid>
              <a:tr h="465774">
                <a:tc>
                  <a:txBody>
                    <a:bodyPr/>
                    <a:lstStyle/>
                    <a:p>
                      <a:pPr algn="l" fontAlgn="b"/>
                      <a:r>
                        <a:rPr lang="ka-GE" sz="1200" b="1" dirty="0">
                          <a:effectLst/>
                        </a:rPr>
                        <a:t>მახასიათებლები</a:t>
                      </a:r>
                      <a:endParaRPr lang="en-US" sz="1200" dirty="0">
                        <a:effectLst/>
                      </a:endParaRPr>
                    </a:p>
                  </a:txBody>
                  <a:tcPr marL="30853" marR="30853" marT="15426" marB="15426"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algn="l" fontAlgn="b"/>
                      <a:r>
                        <a:rPr lang="ka-GE" sz="1200" b="1" dirty="0">
                          <a:effectLst/>
                        </a:rPr>
                        <a:t>დაუყოვნებელი ალერგიული რეაქცია </a:t>
                      </a:r>
                      <a:r>
                        <a:rPr lang="en-US" sz="1200" b="1" dirty="0">
                          <a:effectLst/>
                        </a:rPr>
                        <a:t>(</a:t>
                      </a:r>
                      <a:r>
                        <a:rPr lang="ka-GE" sz="1200" b="1" dirty="0">
                          <a:effectLst/>
                        </a:rPr>
                        <a:t>ანაფილაქსიის ჩათვლით</a:t>
                      </a:r>
                      <a:r>
                        <a:rPr lang="en-US" sz="1200" b="1" dirty="0">
                          <a:effectLst/>
                        </a:rPr>
                        <a:t>)</a:t>
                      </a:r>
                      <a:endParaRPr lang="en-US" sz="1200" dirty="0">
                        <a:effectLst/>
                      </a:endParaRPr>
                    </a:p>
                  </a:txBody>
                  <a:tcPr marL="30853" marR="30853" marT="15426" marB="15426"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algn="l" fontAlgn="b"/>
                      <a:r>
                        <a:rPr lang="ka-GE" sz="1200" b="1" dirty="0">
                          <a:effectLst/>
                        </a:rPr>
                        <a:t>ვაზოვაგალური რეაქცია</a:t>
                      </a:r>
                      <a:endParaRPr lang="en-US" sz="1200" dirty="0">
                        <a:effectLst/>
                      </a:endParaRPr>
                    </a:p>
                  </a:txBody>
                  <a:tcPr marL="30853" marR="30853" marT="15426" marB="15426"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algn="l" fontAlgn="b"/>
                      <a:r>
                        <a:rPr lang="ka-GE" sz="1200" b="1" dirty="0">
                          <a:effectLst/>
                        </a:rPr>
                        <a:t>ვაქცინის გვერდითი ეფექტი (ლოკალური ან სისტემური)</a:t>
                      </a:r>
                      <a:endParaRPr lang="en-US" sz="1200" dirty="0">
                        <a:effectLst/>
                      </a:endParaRPr>
                    </a:p>
                  </a:txBody>
                  <a:tcPr marL="30853" marR="30853" marT="15426" marB="15426"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extLst>
                  <a:ext uri="{0D108BD9-81ED-4DB2-BD59-A6C34878D82A}">
                    <a16:rowId xmlns:a16="http://schemas.microsoft.com/office/drawing/2014/main" val="2373164287"/>
                  </a:ext>
                </a:extLst>
              </a:tr>
              <a:tr h="587923">
                <a:tc>
                  <a:txBody>
                    <a:bodyPr/>
                    <a:lstStyle/>
                    <a:p>
                      <a:pPr fontAlgn="t"/>
                      <a:r>
                        <a:rPr lang="ka-GE" sz="1200" dirty="0">
                          <a:effectLst/>
                        </a:rPr>
                        <a:t>დრო ვაქცინაციის შემდგომ </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უმეტესად ვითარდება ვაქციანაციიდან 15-30 წუთში</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უმეტესად ვითარდება 15 წუთში</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საშუალოდ 1 დან 3 დღემდე ვაქცინაციის შემდეგ (ყველაზე ხშირ შემთხვევაში ვაქცინაციიდან 1 დღის შემდეგ)</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extLst>
                  <a:ext uri="{0D108BD9-81ED-4DB2-BD59-A6C34878D82A}">
                    <a16:rowId xmlns:a16="http://schemas.microsoft.com/office/drawing/2014/main" val="2648194480"/>
                  </a:ext>
                </a:extLst>
              </a:tr>
              <a:tr h="216847">
                <a:tc gridSpan="4">
                  <a:txBody>
                    <a:bodyPr/>
                    <a:lstStyle/>
                    <a:p>
                      <a:pPr fontAlgn="t"/>
                      <a:r>
                        <a:rPr lang="ka-GE" sz="1200" b="1" dirty="0">
                          <a:solidFill>
                            <a:srgbClr val="000000"/>
                          </a:solidFill>
                          <a:effectLst/>
                        </a:rPr>
                        <a:t>ნიშნები და სიმპტომები</a:t>
                      </a:r>
                      <a:endParaRPr lang="en-US" sz="1200" dirty="0">
                        <a:solidFill>
                          <a:srgbClr val="000000"/>
                        </a:solidFill>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9414670"/>
                  </a:ext>
                </a:extLst>
              </a:tr>
              <a:tr h="333262">
                <a:tc>
                  <a:txBody>
                    <a:bodyPr/>
                    <a:lstStyle/>
                    <a:p>
                      <a:pPr fontAlgn="t"/>
                      <a:r>
                        <a:rPr lang="ka-GE" sz="1200" dirty="0">
                          <a:effectLst/>
                        </a:rPr>
                        <a:t>შეგრძნებები</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სიკვდილის შიში</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სიცხის ან სიცივის შეგრძნება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სიცხე, შემცივნება, დაღლილობა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extLst>
                  <a:ext uri="{0D108BD9-81ED-4DB2-BD59-A6C34878D82A}">
                    <a16:rowId xmlns:a16="http://schemas.microsoft.com/office/drawing/2014/main" val="890541468"/>
                  </a:ext>
                </a:extLst>
              </a:tr>
              <a:tr h="773461">
                <a:tc>
                  <a:txBody>
                    <a:bodyPr/>
                    <a:lstStyle/>
                    <a:p>
                      <a:pPr fontAlgn="t"/>
                      <a:r>
                        <a:rPr lang="ka-GE" sz="1200" dirty="0">
                          <a:effectLst/>
                        </a:rPr>
                        <a:t>კანის</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ka-GE" sz="1200" dirty="0">
                          <a:effectLst/>
                        </a:rPr>
                        <a:t>კანის სიმპტომები ანაფილაქსიის მქონე პაციენტების  90% -ში გვხვდება, მათ შორის ქავილი, ჭინჭრის ციება, გაწითლება, ანგიონევროზული შეშუპება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ka-GE" sz="1200" dirty="0">
                          <a:effectLst/>
                        </a:rPr>
                        <a:t>სიფერმკრთალე, დიაფორეზი, ოფლიანი კანი, სახეზე წამოხურება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ka-GE" sz="1200" dirty="0">
                          <a:effectLst/>
                        </a:rPr>
                        <a:t>ინექციის ადგილას ტკივილი, ერითემა ან შეშუპება; ლიმფადენოპათია იმავე მკლავში, სადაც გაკეთდა ვაქცინა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72624988"/>
                  </a:ext>
                </a:extLst>
              </a:tr>
              <a:tr h="1177414">
                <a:tc>
                  <a:txBody>
                    <a:bodyPr/>
                    <a:lstStyle/>
                    <a:p>
                      <a:pPr fontAlgn="t"/>
                      <a:r>
                        <a:rPr lang="ka-GE" sz="1200" dirty="0">
                          <a:effectLst/>
                        </a:rPr>
                        <a:t>ნევროლოგიური</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დაბნეულობა, დეზორიენტაცია, თავბრუსხვევა, </a:t>
                      </a:r>
                      <a:r>
                        <a:rPr lang="ka-GE" sz="1200" dirty="0">
                          <a:solidFill>
                            <a:schemeClr val="tx1"/>
                          </a:solidFill>
                          <a:effectLst/>
                        </a:rPr>
                        <a:t>სიმსუბუქე</a:t>
                      </a:r>
                      <a:r>
                        <a:rPr lang="ka-GE" sz="1200" dirty="0">
                          <a:effectLst/>
                        </a:rPr>
                        <a:t>, სისუსტე, გონების დაკარგვა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თავბრუსხვევა, სინკოპე (ხშირად პროდრომული სიმპტომების შემდეგ რამდენიმე წამში ან წუთში), სისუსტე, მხედველობის ცვლილებები (როგორიცაა მოციმციმე შუქების ლაქები, გვირაბისებრი მხედველობა), სმენის ცვლილებები</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თავის ტკივილი</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extLst>
                  <a:ext uri="{0D108BD9-81ED-4DB2-BD59-A6C34878D82A}">
                    <a16:rowId xmlns:a16="http://schemas.microsoft.com/office/drawing/2014/main" val="1367376057"/>
                  </a:ext>
                </a:extLst>
              </a:tr>
              <a:tr h="622187">
                <a:tc>
                  <a:txBody>
                    <a:bodyPr/>
                    <a:lstStyle/>
                    <a:p>
                      <a:pPr fontAlgn="t"/>
                      <a:r>
                        <a:rPr lang="ka-GE" sz="1200" dirty="0">
                          <a:effectLst/>
                        </a:rPr>
                        <a:t>რესპირაციული</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ka-GE" sz="1200" dirty="0">
                          <a:effectLst/>
                        </a:rPr>
                        <a:t>სუნთქვის უკმარისობა, ხიხინი, ბრონქოსპაზმი, სტრიდორი, ჰიპოქსია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ka-GE" sz="1200" dirty="0">
                          <a:effectLst/>
                        </a:rPr>
                        <a:t>ცვალებადი; თუ თან ახლავს შფოთვა, შეიძლება იყოს </a:t>
                      </a:r>
                    </a:p>
                    <a:p>
                      <a:pPr fontAlgn="t"/>
                      <a:r>
                        <a:rPr lang="ka-GE" sz="1200" dirty="0">
                          <a:effectLst/>
                        </a:rPr>
                        <a:t>გახშირებული სუნთქვა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sz="1200">
                          <a:effectLst/>
                        </a:rPr>
                        <a:t>N/A</a:t>
                      </a: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479473528"/>
                  </a:ext>
                </a:extLst>
              </a:tr>
              <a:tr h="605505">
                <a:tc>
                  <a:txBody>
                    <a:bodyPr/>
                    <a:lstStyle/>
                    <a:p>
                      <a:pPr fontAlgn="t"/>
                      <a:r>
                        <a:rPr lang="ka-GE" sz="1200" dirty="0">
                          <a:effectLst/>
                        </a:rPr>
                        <a:t>გულ-სისხლძარღვთა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ჰიპოტენზია</a:t>
                      </a:r>
                      <a:r>
                        <a:rPr lang="en-US" sz="1200" dirty="0">
                          <a:effectLst/>
                        </a:rPr>
                        <a:t>, </a:t>
                      </a:r>
                      <a:r>
                        <a:rPr lang="ka-GE" sz="1200" dirty="0">
                          <a:effectLst/>
                        </a:rPr>
                        <a:t>ტაქიკარდია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ცვალებადი; სინკოპეს დროს, შეიძლება იყოს ჰიპოტენზია ან ბრადიკარდია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en-US" sz="1200">
                          <a:effectLst/>
                        </a:rPr>
                        <a:t>N/A</a:t>
                      </a: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extLst>
                  <a:ext uri="{0D108BD9-81ED-4DB2-BD59-A6C34878D82A}">
                    <a16:rowId xmlns:a16="http://schemas.microsoft.com/office/drawing/2014/main" val="3325681949"/>
                  </a:ext>
                </a:extLst>
              </a:tr>
              <a:tr h="465774">
                <a:tc>
                  <a:txBody>
                    <a:bodyPr/>
                    <a:lstStyle/>
                    <a:p>
                      <a:pPr fontAlgn="t"/>
                      <a:r>
                        <a:rPr lang="ka-GE" sz="1200" dirty="0">
                          <a:effectLst/>
                        </a:rPr>
                        <a:t>გასტროენტეროლოგიური</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ka-GE" sz="1200" dirty="0">
                          <a:effectLst/>
                        </a:rPr>
                        <a:t>გულისრევა, ღებინება, მუცლის სპაზმი, დიარეა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ka-GE" sz="1200" dirty="0">
                          <a:effectLst/>
                        </a:rPr>
                        <a:t>გულისრევა, ღებინება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ka-GE" sz="1200" dirty="0">
                          <a:effectLst/>
                        </a:rPr>
                        <a:t>შესაძლოა ღებინება ან დიარეა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595377146"/>
                  </a:ext>
                </a:extLst>
              </a:tr>
              <a:tr h="216847">
                <a:tc>
                  <a:txBody>
                    <a:bodyPr/>
                    <a:lstStyle/>
                    <a:p>
                      <a:pPr fontAlgn="t"/>
                      <a:r>
                        <a:rPr lang="ka-GE" sz="1200" dirty="0">
                          <a:effectLst/>
                        </a:rPr>
                        <a:t>ძვალ-კუნთოვანი</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en-US" sz="1200">
                          <a:effectLst/>
                        </a:rPr>
                        <a:t>N/A</a:t>
                      </a: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en-US" sz="1200">
                          <a:effectLst/>
                        </a:rPr>
                        <a:t>N/A</a:t>
                      </a: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მიალგია, ართრალგია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extLst>
                  <a:ext uri="{0D108BD9-81ED-4DB2-BD59-A6C34878D82A}">
                    <a16:rowId xmlns:a16="http://schemas.microsoft.com/office/drawing/2014/main" val="3983619971"/>
                  </a:ext>
                </a:extLst>
              </a:tr>
              <a:tr h="216847">
                <a:tc gridSpan="4">
                  <a:txBody>
                    <a:bodyPr/>
                    <a:lstStyle/>
                    <a:p>
                      <a:pPr fontAlgn="t"/>
                      <a:r>
                        <a:rPr lang="ka-GE" sz="1200" b="1" dirty="0">
                          <a:solidFill>
                            <a:srgbClr val="000000"/>
                          </a:solidFill>
                          <a:effectLst/>
                        </a:rPr>
                        <a:t>ვაქცინაციის რეკომენდაცია</a:t>
                      </a:r>
                      <a:endParaRPr lang="en-US" sz="1200" dirty="0">
                        <a:solidFill>
                          <a:srgbClr val="000000"/>
                        </a:solidFill>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4EBAA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563854"/>
                  </a:ext>
                </a:extLst>
              </a:tr>
              <a:tr h="407942">
                <a:tc>
                  <a:txBody>
                    <a:bodyPr/>
                    <a:lstStyle/>
                    <a:p>
                      <a:pPr fontAlgn="t"/>
                      <a:r>
                        <a:rPr lang="ka-GE" sz="1200" dirty="0">
                          <a:effectLst/>
                        </a:rPr>
                        <a:t>რეკომენდებულია </a:t>
                      </a:r>
                      <a:r>
                        <a:rPr lang="en-US" sz="1200" dirty="0">
                          <a:effectLst/>
                        </a:rPr>
                        <a:t>mRNA COVID-19 </a:t>
                      </a:r>
                      <a:r>
                        <a:rPr lang="ka-GE" sz="1200" dirty="0">
                          <a:effectLst/>
                        </a:rPr>
                        <a:t>ვაქცინის მეორე</a:t>
                      </a:r>
                      <a:r>
                        <a:rPr lang="en-US" sz="1200" dirty="0">
                          <a:effectLst/>
                        </a:rPr>
                        <a:t> </a:t>
                      </a:r>
                      <a:r>
                        <a:rPr lang="ka-GE" sz="1200" dirty="0">
                          <a:effectLst/>
                        </a:rPr>
                        <a:t>დოზის მიღება</a:t>
                      </a:r>
                      <a:r>
                        <a:rPr lang="en-US" sz="1200" dirty="0">
                          <a:effectLst/>
                        </a:rPr>
                        <a:t>?</a:t>
                      </a: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არა</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დიახ</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ka-GE" sz="1200" dirty="0">
                          <a:effectLst/>
                        </a:rPr>
                        <a:t>დიახ</a:t>
                      </a:r>
                      <a:endParaRPr lang="en-US" sz="1200" dirty="0">
                        <a:effectLst/>
                      </a:endParaRPr>
                    </a:p>
                  </a:txBody>
                  <a:tcPr marL="30853" marR="30853" marT="15426" marB="15426">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extLst>
                  <a:ext uri="{0D108BD9-81ED-4DB2-BD59-A6C34878D82A}">
                    <a16:rowId xmlns:a16="http://schemas.microsoft.com/office/drawing/2014/main" val="657450711"/>
                  </a:ext>
                </a:extLst>
              </a:tr>
            </a:tbl>
          </a:graphicData>
        </a:graphic>
      </p:graphicFrame>
      <p:sp>
        <p:nvSpPr>
          <p:cNvPr id="2" name="Rectangle 1">
            <a:extLst>
              <a:ext uri="{FF2B5EF4-FFF2-40B4-BE49-F238E27FC236}">
                <a16:creationId xmlns:a16="http://schemas.microsoft.com/office/drawing/2014/main" id="{CF330ADB-8138-4AEB-9C84-1DA775F67BC8}"/>
              </a:ext>
            </a:extLst>
          </p:cNvPr>
          <p:cNvSpPr/>
          <p:nvPr/>
        </p:nvSpPr>
        <p:spPr>
          <a:xfrm>
            <a:off x="1588" y="6441567"/>
            <a:ext cx="12188825" cy="430775"/>
          </a:xfrm>
          <a:prstGeom prst="rect">
            <a:avLst/>
          </a:prstGeom>
        </p:spPr>
        <p:txBody>
          <a:bodyPr wrap="square">
            <a:spAutoFit/>
          </a:bodyPr>
          <a:lstStyle/>
          <a:p>
            <a:r>
              <a:rPr lang="ka-GE" sz="1100" b="1" dirty="0"/>
              <a:t>წყარო</a:t>
            </a:r>
            <a:r>
              <a:rPr lang="en-US" sz="1100" b="1" dirty="0"/>
              <a:t>: Interim Clinical Considerations for Use of mRNA COVID-19 Vaccines Currently Authorized in the United States-https://www.cdc.gov/vaccines/covid-19/info-by-product/clinical-considerations.html</a:t>
            </a:r>
          </a:p>
        </p:txBody>
      </p:sp>
      <p:sp>
        <p:nvSpPr>
          <p:cNvPr id="6" name="Text Placeholder 4">
            <a:extLst>
              <a:ext uri="{FF2B5EF4-FFF2-40B4-BE49-F238E27FC236}">
                <a16:creationId xmlns:a16="http://schemas.microsoft.com/office/drawing/2014/main" id="{AA7C3593-2C0F-4E85-9158-4CEDF0778D8D}"/>
              </a:ext>
            </a:extLst>
          </p:cNvPr>
          <p:cNvSpPr txBox="1">
            <a:spLocks/>
          </p:cNvSpPr>
          <p:nvPr/>
        </p:nvSpPr>
        <p:spPr>
          <a:xfrm>
            <a:off x="1588" y="1"/>
            <a:ext cx="12188823" cy="262978"/>
          </a:xfrm>
          <a:prstGeom prst="rect">
            <a:avLst/>
          </a:prstGeom>
          <a:solidFill>
            <a:schemeClr val="bg1"/>
          </a:solidFill>
        </p:spPr>
        <p:txBody>
          <a:bodyPr vert="horz" lIns="91416" tIns="45708" rIns="91416" bIns="45708"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ka-GE" sz="1600" b="1" dirty="0"/>
              <a:t>ანაფილაქსიის დიფერენციალური დიაგნოსტიკა</a:t>
            </a:r>
          </a:p>
        </p:txBody>
      </p:sp>
    </p:spTree>
    <p:extLst>
      <p:ext uri="{BB962C8B-B14F-4D97-AF65-F5344CB8AC3E}">
        <p14:creationId xmlns:p14="http://schemas.microsoft.com/office/powerpoint/2010/main" val="241039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9601200" cy="1143000"/>
          </a:xfrm>
        </p:spPr>
        <p:txBody>
          <a:bodyPr>
            <a:normAutofit/>
          </a:bodyPr>
          <a:lstStyle/>
          <a:p>
            <a:r>
              <a:rPr lang="ka-GE" sz="2400" b="1" dirty="0"/>
              <a:t>საზოგადოებრივი ჯანმრთელობასთან დაკავშირებული სიფრთხილის ზომები აცრის შემდეგ</a:t>
            </a:r>
            <a:endParaRPr lang="en-US" sz="2400" dirty="0"/>
          </a:p>
        </p:txBody>
      </p:sp>
      <p:sp>
        <p:nvSpPr>
          <p:cNvPr id="3" name="Content Placeholder 2"/>
          <p:cNvSpPr>
            <a:spLocks noGrp="1"/>
          </p:cNvSpPr>
          <p:nvPr>
            <p:ph idx="1"/>
          </p:nvPr>
        </p:nvSpPr>
        <p:spPr>
          <a:xfrm>
            <a:off x="1066800" y="1676400"/>
            <a:ext cx="10287000" cy="4572000"/>
          </a:xfrm>
        </p:spPr>
        <p:txBody>
          <a:bodyPr>
            <a:noAutofit/>
          </a:bodyPr>
          <a:lstStyle/>
          <a:p>
            <a:pPr>
              <a:lnSpc>
                <a:spcPct val="110000"/>
              </a:lnSpc>
            </a:pPr>
            <a:r>
              <a:rPr lang="en-US" sz="1650" dirty="0" err="1"/>
              <a:t>აცრის</a:t>
            </a:r>
            <a:r>
              <a:rPr lang="en-US" sz="1650" dirty="0"/>
              <a:t> </a:t>
            </a:r>
            <a:r>
              <a:rPr lang="en-US" sz="1650" dirty="0" err="1"/>
              <a:t>მიუხედავად</a:t>
            </a:r>
            <a:r>
              <a:rPr lang="en-US" sz="1650" dirty="0"/>
              <a:t>, </a:t>
            </a:r>
            <a:r>
              <a:rPr lang="ka-GE" sz="1650" dirty="0"/>
              <a:t>SARS-CoV-2 ინფექცია შესაძლებელია მაინც განვითარდეს;</a:t>
            </a:r>
          </a:p>
          <a:p>
            <a:pPr>
              <a:lnSpc>
                <a:spcPct val="110000"/>
              </a:lnSpc>
            </a:pPr>
            <a:r>
              <a:rPr lang="ka-GE" sz="1650" dirty="0"/>
              <a:t>აცრილ პირებს უნდა მიეცეთ გაფრთხილება SARS-CoV-2 ტრანსმისიის შემცირების მიზნით პირადი პრევენციული ზომების გაგრძელების შესახებ, როგორიცაა პირბადის გამოყენება და ფიზიკური დისტანცირება ხალხმრავალ ადგილებში ან არავაქცინირებული პირების გარემოცვაში, რომელთაც მძიმე COVID-19-ის განვითარების რისკი აღენიშნებათ. </a:t>
            </a:r>
          </a:p>
          <a:p>
            <a:pPr>
              <a:lnSpc>
                <a:spcPct val="110000"/>
              </a:lnSpc>
            </a:pPr>
            <a:r>
              <a:rPr lang="ka-GE" sz="1650" dirty="0"/>
              <a:t>ამავე დროს, CDC სრულად ვაქცინირებულ პირებს აძლევს უფლებას, პირბადისა და დისტანცირების გარეშე შეიკრიბონ დახურულ სივრცეში მცირე ჯგუფებად ან ესტუმრონ ოჯახის არავაქცინირებულ წევრებს, თუ ისინი არ წარმოადგენენ მძიმე COVID-19-ის განვითარების მაღლი რისკის ჯგუფს, რადგანაც აღნიშნულ სიტუაციაში ინფიცირების რისკი და ინფიცირების შედეგები მინიმალურია. </a:t>
            </a:r>
          </a:p>
          <a:p>
            <a:pPr>
              <a:lnSpc>
                <a:spcPct val="110000"/>
              </a:lnSpc>
            </a:pPr>
            <a:r>
              <a:rPr lang="ka-GE" sz="1650" dirty="0"/>
              <a:t>CDC აგრეთვე უფლებას აძლევს სრულად აცრილ პირებს არ გადავიდნენ კარანტინში ინფექციასთან კონტაქტის შემდეგ, თუ მათ არ უვლინდებათ სიმპტომები. </a:t>
            </a:r>
          </a:p>
          <a:p>
            <a:pPr>
              <a:lnSpc>
                <a:spcPct val="110000"/>
              </a:lnSpc>
            </a:pPr>
            <a:r>
              <a:rPr lang="ka-GE" sz="1650" dirty="0"/>
              <a:t>პირი ითვლება სრულად ვაქცინირებულად, როდესაც აცრის სრული სერიის დასრულების შემდეგ გადის 2 კვირა. </a:t>
            </a:r>
            <a:endParaRPr lang="en-US" sz="1650" dirty="0"/>
          </a:p>
          <a:p>
            <a:pPr>
              <a:lnSpc>
                <a:spcPct val="110000"/>
              </a:lnSpc>
            </a:pPr>
            <a:endParaRPr lang="en-US" sz="1650" dirty="0"/>
          </a:p>
        </p:txBody>
      </p:sp>
    </p:spTree>
    <p:extLst>
      <p:ext uri="{BB962C8B-B14F-4D97-AF65-F5344CB8AC3E}">
        <p14:creationId xmlns:p14="http://schemas.microsoft.com/office/powerpoint/2010/main" val="3776508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2"/>
          <p:cNvSpPr>
            <a:spLocks noChangeArrowheads="1"/>
          </p:cNvSpPr>
          <p:nvPr/>
        </p:nvSpPr>
        <p:spPr bwMode="auto">
          <a:xfrm>
            <a:off x="762000" y="4764"/>
            <a:ext cx="10668000" cy="1244600"/>
          </a:xfrm>
          <a:prstGeom prst="rect">
            <a:avLst/>
          </a:prstGeom>
          <a:gradFill rotWithShape="1">
            <a:gsLst>
              <a:gs pos="0">
                <a:srgbClr val="A9C8D8"/>
              </a:gs>
              <a:gs pos="60001">
                <a:srgbClr val="1E7FB8"/>
              </a:gs>
              <a:gs pos="100000">
                <a:srgbClr val="00639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solidFill>
                <a:srgbClr val="000000"/>
              </a:solidFill>
              <a:latin typeface="Calibri" panose="020F0502020204030204" pitchFamily="34" charset="0"/>
              <a:ea typeface="MS PGothic" panose="020B0600070205080204" pitchFamily="34" charset="-128"/>
            </a:endParaRPr>
          </a:p>
        </p:txBody>
      </p:sp>
      <p:sp>
        <p:nvSpPr>
          <p:cNvPr id="182275" name="Rectangle 24"/>
          <p:cNvSpPr>
            <a:spLocks noChangeArrowheads="1"/>
          </p:cNvSpPr>
          <p:nvPr/>
        </p:nvSpPr>
        <p:spPr bwMode="auto">
          <a:xfrm>
            <a:off x="762000" y="1127125"/>
            <a:ext cx="10668000" cy="5645150"/>
          </a:xfrm>
          <a:prstGeom prst="rect">
            <a:avLst/>
          </a:prstGeom>
          <a:gradFill rotWithShape="1">
            <a:gsLst>
              <a:gs pos="0">
                <a:srgbClr val="00639A"/>
              </a:gs>
              <a:gs pos="100000">
                <a:srgbClr val="A9C8D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solidFill>
                <a:srgbClr val="000000"/>
              </a:solidFill>
              <a:latin typeface="Calibri" panose="020F0502020204030204" pitchFamily="34" charset="0"/>
              <a:ea typeface="MS PGothic" panose="020B0600070205080204" pitchFamily="34" charset="-128"/>
            </a:endParaRPr>
          </a:p>
        </p:txBody>
      </p:sp>
      <p:cxnSp>
        <p:nvCxnSpPr>
          <p:cNvPr id="182276" name="Straight Connector 7"/>
          <p:cNvCxnSpPr>
            <a:cxnSpLocks noChangeShapeType="1"/>
          </p:cNvCxnSpPr>
          <p:nvPr/>
        </p:nvCxnSpPr>
        <p:spPr bwMode="auto">
          <a:xfrm>
            <a:off x="1524000" y="1217615"/>
            <a:ext cx="9144000" cy="15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cxnSp>
      <p:sp>
        <p:nvSpPr>
          <p:cNvPr id="182277" name="Rectangle 12"/>
          <p:cNvSpPr>
            <a:spLocks noChangeArrowheads="1"/>
          </p:cNvSpPr>
          <p:nvPr/>
        </p:nvSpPr>
        <p:spPr bwMode="auto">
          <a:xfrm>
            <a:off x="1524000" y="5618163"/>
            <a:ext cx="9144000" cy="1231900"/>
          </a:xfrm>
          <a:prstGeom prst="rect">
            <a:avLst/>
          </a:prstGeom>
          <a:solidFill>
            <a:srgbClr val="00639A">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solidFill>
                <a:srgbClr val="000000"/>
              </a:solidFill>
              <a:latin typeface="Calibri" panose="020F0502020204030204" pitchFamily="34" charset="0"/>
              <a:ea typeface="MS PGothic" panose="020B0600070205080204" pitchFamily="34" charset="-128"/>
            </a:endParaRPr>
          </a:p>
        </p:txBody>
      </p:sp>
      <p:sp>
        <p:nvSpPr>
          <p:cNvPr id="182278" name="Rectangle 5"/>
          <p:cNvSpPr>
            <a:spLocks noChangeArrowheads="1"/>
          </p:cNvSpPr>
          <p:nvPr/>
        </p:nvSpPr>
        <p:spPr bwMode="auto">
          <a:xfrm flipH="1">
            <a:off x="4238625" y="4286250"/>
            <a:ext cx="57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1600" i="1">
                <a:solidFill>
                  <a:srgbClr val="000000"/>
                </a:solidFill>
                <a:latin typeface="Comic Sans MS" panose="030F0702030302020204" pitchFamily="66" charset="0"/>
                <a:ea typeface="MS PGothic" panose="020B0600070205080204" pitchFamily="34" charset="-128"/>
                <a:cs typeface="Times New Roman" panose="02020603050405020304" pitchFamily="18" charset="0"/>
              </a:rPr>
              <a:t>         </a:t>
            </a:r>
            <a:endParaRPr lang="en-CA" altLang="en-US" sz="1800">
              <a:solidFill>
                <a:srgbClr val="000000"/>
              </a:solidFill>
              <a:latin typeface="Comic Sans MS" panose="030F0702030302020204" pitchFamily="66" charset="0"/>
              <a:ea typeface="MS PGothic" panose="020B0600070205080204" pitchFamily="34" charset="-128"/>
              <a:cs typeface="Times New Roman" panose="02020603050405020304" pitchFamily="18" charset="0"/>
            </a:endParaRPr>
          </a:p>
        </p:txBody>
      </p:sp>
      <p:sp>
        <p:nvSpPr>
          <p:cNvPr id="19" name="Rectangle 2"/>
          <p:cNvSpPr txBox="1">
            <a:spLocks noChangeArrowheads="1"/>
          </p:cNvSpPr>
          <p:nvPr/>
        </p:nvSpPr>
        <p:spPr bwMode="auto">
          <a:xfrm>
            <a:off x="1981202" y="1447802"/>
            <a:ext cx="5915025" cy="3349625"/>
          </a:xfrm>
          <a:prstGeom prst="rect">
            <a:avLst/>
          </a:prstGeom>
          <a:noFill/>
          <a:ln>
            <a:noFill/>
          </a:ln>
          <a:effectLst>
            <a:outerShdw blurRad="38100" dist="38100" dir="2700000" algn="tl" rotWithShape="0">
              <a:schemeClr val="tx1">
                <a:alpha val="42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2400"/>
              </a:spcAft>
              <a:buNone/>
              <a:defRPr/>
            </a:pPr>
            <a:r>
              <a:rPr lang="ka-GE" sz="3600" b="1" dirty="0">
                <a:solidFill>
                  <a:srgbClr val="FFFFFF"/>
                </a:solidFill>
                <a:ea typeface="MS PGothic" panose="020B0600070205080204" pitchFamily="34" charset="-128"/>
              </a:rPr>
              <a:t>იმუნიზაციის შემდგომ განვითარებულ არასასურველ მოვლენებზე (იშგამ) ზედამხედველობა</a:t>
            </a:r>
            <a:endParaRPr lang="en-US" sz="3600" b="1" dirty="0">
              <a:solidFill>
                <a:srgbClr val="FFFFFF"/>
              </a:solidFill>
              <a:ea typeface="MS PGothic" panose="020B0600070205080204" pitchFamily="34" charset="-128"/>
            </a:endParaRPr>
          </a:p>
        </p:txBody>
      </p:sp>
      <p:pic>
        <p:nvPicPr>
          <p:cNvPr id="18228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038" y="2238377"/>
            <a:ext cx="21145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2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102352"/>
            <a:ext cx="106680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899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762000" y="152400"/>
            <a:ext cx="10668000" cy="944562"/>
          </a:xfrm>
          <a:solidFill>
            <a:schemeClr val="bg1"/>
          </a:solidFill>
        </p:spPr>
        <p:txBody>
          <a:bodyPr/>
          <a:lstStyle/>
          <a:p>
            <a:pPr eaLnBrk="1" hangingPunct="1"/>
            <a:r>
              <a:rPr lang="ka-GE" altLang="en-US" sz="3600" b="1" dirty="0">
                <a:solidFill>
                  <a:srgbClr val="000000"/>
                </a:solidFill>
              </a:rPr>
              <a:t>იშგამ-ის განსაზღვრება:</a:t>
            </a:r>
            <a:endParaRPr lang="en-US" altLang="en-US" sz="3600" b="1" dirty="0"/>
          </a:p>
        </p:txBody>
      </p:sp>
      <p:sp>
        <p:nvSpPr>
          <p:cNvPr id="184323" name="Title 1"/>
          <p:cNvSpPr txBox="1">
            <a:spLocks/>
          </p:cNvSpPr>
          <p:nvPr/>
        </p:nvSpPr>
        <p:spPr bwMode="auto">
          <a:xfrm>
            <a:off x="12333288"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600" b="1">
              <a:solidFill>
                <a:srgbClr val="000000"/>
              </a:solidFill>
              <a:ea typeface="MS PGothic" panose="020B0600070205080204" pitchFamily="34" charset="-128"/>
            </a:endParaRPr>
          </a:p>
        </p:txBody>
      </p:sp>
      <p:sp>
        <p:nvSpPr>
          <p:cNvPr id="8" name="Content Placeholder 7"/>
          <p:cNvSpPr>
            <a:spLocks noGrp="1"/>
          </p:cNvSpPr>
          <p:nvPr>
            <p:ph idx="1"/>
          </p:nvPr>
        </p:nvSpPr>
        <p:spPr>
          <a:xfrm>
            <a:off x="1981200" y="1431927"/>
            <a:ext cx="8229600" cy="4525963"/>
          </a:xfrm>
          <a:prstGeom prst="roundRect">
            <a:avLst/>
          </a:prstGeom>
          <a:effectLst>
            <a:outerShdw blurRad="40000" dist="20000" dir="5400000" rotWithShape="0">
              <a:schemeClr val="accent5">
                <a:lumMod val="75000"/>
                <a:alpha val="38000"/>
              </a:schemeClr>
            </a:outerShdw>
          </a:effectLst>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defRPr/>
            </a:pPr>
            <a:r>
              <a:rPr lang="ka-GE" dirty="0">
                <a:solidFill>
                  <a:prstClr val="black"/>
                </a:solidFill>
              </a:rPr>
              <a:t>ნებისმიერი არასასურველი სამედიცინო მოვლენა, რომელიც მოსდევს  იმუნიზაციას, და რომელიც არ არის აუცილებლად დაკავშირებული ვაქცინის გამოყენებასთან. </a:t>
            </a:r>
          </a:p>
          <a:p>
            <a:pPr algn="ctr">
              <a:defRPr/>
            </a:pPr>
            <a:endParaRPr lang="ka-GE" dirty="0">
              <a:solidFill>
                <a:prstClr val="black"/>
              </a:solidFill>
            </a:endParaRPr>
          </a:p>
          <a:p>
            <a:pPr marL="0" indent="0" algn="ctr">
              <a:buNone/>
              <a:defRPr/>
            </a:pPr>
            <a:r>
              <a:rPr lang="ka-GE" dirty="0">
                <a:solidFill>
                  <a:prstClr val="black"/>
                </a:solidFill>
              </a:rPr>
              <a:t>გვერდითი მოვლენა შესაძლოა იყოს ნებისმიერი არასასიამოვნო ან არასასურველი გამოვლინება, ლაბორატორიული გადახრა, სიმპტომი ან დაავადება</a:t>
            </a:r>
          </a:p>
        </p:txBody>
      </p:sp>
    </p:spTree>
    <p:extLst>
      <p:ext uri="{BB962C8B-B14F-4D97-AF65-F5344CB8AC3E}">
        <p14:creationId xmlns:p14="http://schemas.microsoft.com/office/powerpoint/2010/main" val="48323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8">
                                            <p:txEl>
                                              <p:pRg st="2" end="2"/>
                                            </p:txEl>
                                          </p:spTgt>
                                        </p:tgtEl>
                                      </p:cBhvr>
                                    </p:animEffect>
                                    <p:animScale>
                                      <p:cBhvr>
                                        <p:cTn id="7" dur="250" autoRev="1" fill="hold"/>
                                        <p:tgtEl>
                                          <p:spTgt spid="8">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676400" y="838200"/>
          <a:ext cx="8991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txBox="1">
            <a:spLocks/>
          </p:cNvSpPr>
          <p:nvPr/>
        </p:nvSpPr>
        <p:spPr bwMode="auto">
          <a:xfrm>
            <a:off x="1530350" y="0"/>
            <a:ext cx="9144000" cy="617538"/>
          </a:xfrm>
          <a:prstGeom prst="rect">
            <a:avLst/>
          </a:prstGeom>
          <a:noFill/>
          <a:ln>
            <a:noFill/>
          </a:ln>
          <a:effectLst>
            <a:outerShdw blurRad="50800" dist="38100" dir="2700000" algn="tl" rotWithShape="0">
              <a:schemeClr val="tx1">
                <a:alpha val="42999"/>
              </a:schemeClr>
            </a:outerShdw>
          </a:effectLst>
        </p:spPr>
        <p:txBody>
          <a:bodyPr anchor="ct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70000"/>
              </a:lnSpc>
              <a:defRPr/>
            </a:pPr>
            <a:r>
              <a:rPr lang="ka-GE" altLang="en-US" sz="2200" b="1" dirty="0">
                <a:solidFill>
                  <a:schemeClr val="tx2">
                    <a:lumMod val="75000"/>
                  </a:schemeClr>
                </a:solidFill>
                <a:latin typeface="Arial Bold" panose="020B0704020202020204" pitchFamily="34" charset="0"/>
                <a:cs typeface="Arial Bold" panose="020B0704020202020204" pitchFamily="34" charset="0"/>
              </a:rPr>
              <a:t>იშგამ-ის მიზეზ-სპეციფიური კატეგორიები</a:t>
            </a:r>
            <a:endParaRPr lang="de-DE" altLang="en-US" sz="2200" b="1" dirty="0">
              <a:solidFill>
                <a:schemeClr val="tx2">
                  <a:lumMod val="75000"/>
                </a:schemeClr>
              </a:solidFill>
              <a:latin typeface="Arial Bold" panose="020B0704020202020204" pitchFamily="34" charset="0"/>
              <a:cs typeface="Arial Bold" panose="020B0704020202020204" pitchFamily="34" charset="0"/>
            </a:endParaRPr>
          </a:p>
        </p:txBody>
      </p:sp>
      <p:sp>
        <p:nvSpPr>
          <p:cNvPr id="186372" name="TextBox 2"/>
          <p:cNvSpPr txBox="1">
            <a:spLocks noChangeArrowheads="1"/>
          </p:cNvSpPr>
          <p:nvPr/>
        </p:nvSpPr>
        <p:spPr bwMode="auto">
          <a:xfrm>
            <a:off x="1774827" y="6308727"/>
            <a:ext cx="856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ka-GE" altLang="en-US" sz="1400" dirty="0">
                <a:solidFill>
                  <a:srgbClr val="000000"/>
                </a:solidFill>
                <a:latin typeface="Calibri" panose="020F0502020204030204" pitchFamily="34" charset="0"/>
                <a:ea typeface="MS PGothic" panose="020B0600070205080204" pitchFamily="34" charset="-128"/>
              </a:rPr>
              <a:t>* მედიცინის მეცნიერებათა საერთაშორისო ორგანიზაციების საბჭო </a:t>
            </a:r>
            <a:endParaRPr lang="en-US" altLang="en-US" sz="1400" dirty="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636273621"/>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a:xfrm>
            <a:off x="762000" y="3175"/>
            <a:ext cx="9906000" cy="762000"/>
          </a:xfrm>
          <a:solidFill>
            <a:srgbClr val="5085BD"/>
          </a:solidFill>
        </p:spPr>
        <p:txBody>
          <a:bodyPr/>
          <a:lstStyle/>
          <a:p>
            <a:pPr eaLnBrk="1" hangingPunct="1"/>
            <a:r>
              <a:rPr lang="ka-GE" altLang="en-US" sz="2800" b="1" dirty="0">
                <a:solidFill>
                  <a:schemeClr val="bg1"/>
                </a:solidFill>
              </a:rPr>
              <a:t>ზედამხედველობას დაქვემდებარებული იშგამ-ები</a:t>
            </a:r>
            <a:endParaRPr lang="en-US" altLang="en-US" sz="4000"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75449"/>
            <a:ext cx="8991600" cy="5967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82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16667E-6 0.00741 C 0.16736 0.01019 0.3342 0.0125 0.50138 0.01389 C 0.63871 0.01829 0.53698 0.01551 0.80677 0.01551 " pathEditMode="relative" rAng="0" ptsTypes="AAA">
                                      <p:cBhvr>
                                        <p:cTn id="6" dur="2000" fill="hold"/>
                                        <p:tgtEl>
                                          <p:spTgt spid="2051"/>
                                        </p:tgtEl>
                                        <p:attrNameLst>
                                          <p:attrName>ppt_x</p:attrName>
                                          <p:attrName>ppt_y</p:attrName>
                                        </p:attrNameLst>
                                      </p:cBhvr>
                                      <p:rCtr x="40330"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a:xfrm>
            <a:off x="685800" y="0"/>
            <a:ext cx="10744200" cy="692150"/>
          </a:xfrm>
          <a:solidFill>
            <a:srgbClr val="0067B4"/>
          </a:solid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ka-GE" altLang="en-US" dirty="0">
                <a:solidFill>
                  <a:srgbClr val="FFFFFF"/>
                </a:solidFill>
                <a:latin typeface="Sylfaen" panose="010A0502050306030303" pitchFamily="18" charset="0"/>
              </a:rPr>
              <a:t>იშგამ-ზე ზედამხედველობა</a:t>
            </a:r>
            <a:r>
              <a:rPr lang="en-US" altLang="en-US" dirty="0">
                <a:solidFill>
                  <a:srgbClr val="FFFFFF"/>
                </a:solidFill>
                <a:latin typeface="Sylfaen" panose="010A0502050306030303" pitchFamily="18" charset="0"/>
              </a:rPr>
              <a:t>: </a:t>
            </a:r>
            <a:r>
              <a:rPr lang="ka-GE" altLang="en-US" dirty="0">
                <a:solidFill>
                  <a:srgbClr val="FFFFFF"/>
                </a:solidFill>
                <a:latin typeface="Sylfaen" panose="010A0502050306030303" pitchFamily="18" charset="0"/>
              </a:rPr>
              <a:t>ახალი ვაქცინა</a:t>
            </a:r>
            <a:r>
              <a:rPr lang="en-US" altLang="en-US" dirty="0">
                <a:solidFill>
                  <a:srgbClr val="FFFFFF"/>
                </a:solidFill>
                <a:latin typeface="Sylfaen" panose="010A0502050306030303" pitchFamily="18" charset="0"/>
              </a:rPr>
              <a:t> </a:t>
            </a:r>
            <a:endParaRPr lang="en-US" altLang="en-US" i="1" dirty="0">
              <a:solidFill>
                <a:srgbClr val="FFFFFF"/>
              </a:solidFill>
              <a:latin typeface="Sylfaen" panose="010A0502050306030303" pitchFamily="18" charset="0"/>
            </a:endParaRPr>
          </a:p>
        </p:txBody>
      </p:sp>
      <p:sp>
        <p:nvSpPr>
          <p:cNvPr id="3" name="Text Placeholder 2"/>
          <p:cNvSpPr>
            <a:spLocks noGrp="1"/>
          </p:cNvSpPr>
          <p:nvPr>
            <p:ph type="body" sz="quarter" idx="10"/>
          </p:nvPr>
        </p:nvSpPr>
        <p:spPr>
          <a:xfrm>
            <a:off x="1992313" y="1196977"/>
            <a:ext cx="8229600" cy="4341813"/>
          </a:xfrm>
        </p:spPr>
        <p:txBody>
          <a:bodyPr/>
          <a:lstStyle/>
          <a:p>
            <a:pPr marL="91440" indent="0">
              <a:spcBef>
                <a:spcPts val="600"/>
              </a:spcBef>
              <a:spcAft>
                <a:spcPts val="600"/>
              </a:spcAft>
              <a:buClr>
                <a:srgbClr val="00639A"/>
              </a:buClr>
              <a:buNone/>
              <a:defRPr/>
            </a:pPr>
            <a:r>
              <a:rPr lang="ka-GE" altLang="en-US" b="1" dirty="0">
                <a:solidFill>
                  <a:schemeClr val="tx1"/>
                </a:solidFill>
                <a:latin typeface="Calibri" panose="020F0502020204030204" pitchFamily="34" charset="0"/>
                <a:ea typeface="MS PGothic" panose="020B0600070205080204" pitchFamily="34" charset="-128"/>
                <a:cs typeface="Calibri" panose="020F0502020204030204" pitchFamily="34" charset="0"/>
              </a:rPr>
              <a:t>ახალი კოვიდვაქცინა</a:t>
            </a:r>
          </a:p>
          <a:p>
            <a:pPr>
              <a:spcBef>
                <a:spcPts val="600"/>
              </a:spcBef>
              <a:spcAft>
                <a:spcPts val="600"/>
              </a:spcAft>
              <a:buClr>
                <a:srgbClr val="00639A"/>
              </a:buClr>
              <a:defRPr/>
            </a:pPr>
            <a:r>
              <a:rPr lang="ka-GE" altLang="en-US" dirty="0">
                <a:solidFill>
                  <a:schemeClr val="tx1"/>
                </a:solidFill>
                <a:latin typeface="Calibri" panose="020F0502020204030204" pitchFamily="34" charset="0"/>
                <a:ea typeface="MS PGothic" panose="020B0600070205080204" pitchFamily="34" charset="-128"/>
                <a:cs typeface="Calibri" panose="020F0502020204030204" pitchFamily="34" charset="0"/>
              </a:rPr>
              <a:t>გამოცდილების სიმცირე ცნობილ გვერდით მოვლენებთან მიმართებაში</a:t>
            </a:r>
            <a:endParaRPr lang="en-US" altLang="en-US" dirty="0">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a:spcBef>
                <a:spcPts val="600"/>
              </a:spcBef>
              <a:spcAft>
                <a:spcPts val="600"/>
              </a:spcAft>
              <a:buClr>
                <a:srgbClr val="00639A"/>
              </a:buClr>
              <a:defRPr/>
            </a:pPr>
            <a:r>
              <a:rPr lang="ka-GE" altLang="en-US" dirty="0">
                <a:solidFill>
                  <a:schemeClr val="tx1"/>
                </a:solidFill>
                <a:latin typeface="Calibri" panose="020F0502020204030204" pitchFamily="34" charset="0"/>
                <a:ea typeface="MS PGothic" panose="020B0600070205080204" pitchFamily="34" charset="-128"/>
                <a:cs typeface="Calibri" panose="020F0502020204030204" pitchFamily="34" charset="0"/>
              </a:rPr>
              <a:t>მეტი ეჭვები იშგამ-ის იმის გამო, რომ ვაქცინა არის „ახალი“;</a:t>
            </a:r>
          </a:p>
          <a:p>
            <a:pPr marL="0" indent="0">
              <a:spcBef>
                <a:spcPts val="600"/>
              </a:spcBef>
              <a:spcAft>
                <a:spcPts val="600"/>
              </a:spcAft>
              <a:buClr>
                <a:srgbClr val="00639A"/>
              </a:buClr>
              <a:buNone/>
              <a:defRPr/>
            </a:pPr>
            <a:endParaRPr lang="ka-GE" altLang="en-US" dirty="0">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marL="0" indent="0">
              <a:spcBef>
                <a:spcPts val="600"/>
              </a:spcBef>
              <a:spcAft>
                <a:spcPts val="600"/>
              </a:spcAft>
              <a:buClr>
                <a:srgbClr val="00639A"/>
              </a:buClr>
              <a:buNone/>
              <a:defRPr/>
            </a:pPr>
            <a:r>
              <a:rPr lang="ka-GE" b="1" dirty="0">
                <a:solidFill>
                  <a:schemeClr val="tx1"/>
                </a:solidFill>
                <a:latin typeface="Calibri" panose="020F0502020204030204" pitchFamily="34" charset="0"/>
                <a:ea typeface="Times New Roman" panose="02020603050405020304" pitchFamily="18" charset="0"/>
                <a:cs typeface="Calibri" panose="020F0502020204030204" pitchFamily="34" charset="0"/>
              </a:rPr>
              <a:t>მონიტორინგის ამოცანები:</a:t>
            </a:r>
          </a:p>
          <a:p>
            <a:pPr>
              <a:spcBef>
                <a:spcPts val="0"/>
              </a:spcBef>
              <a:defRPr/>
            </a:pPr>
            <a:r>
              <a:rPr lang="ka-GE" dirty="0">
                <a:solidFill>
                  <a:schemeClr val="tx1"/>
                </a:solidFill>
                <a:latin typeface="Calibri" panose="020F0502020204030204" pitchFamily="34" charset="0"/>
                <a:ea typeface="Times New Roman" panose="02020603050405020304" pitchFamily="18" charset="0"/>
                <a:cs typeface="Calibri" panose="020F0502020204030204" pitchFamily="34" charset="0"/>
              </a:rPr>
              <a:t>იმუნიზაციის შემდგომ განვითარებული კლინიკურად მნიშვნელოვანი გვერდითი მოვლენების გამოაშკარავება  </a:t>
            </a:r>
          </a:p>
          <a:p>
            <a:pPr>
              <a:spcBef>
                <a:spcPts val="0"/>
              </a:spcBef>
              <a:defRPr/>
            </a:pPr>
            <a:r>
              <a:rPr lang="ka-GE" dirty="0">
                <a:solidFill>
                  <a:schemeClr val="tx1"/>
                </a:solidFill>
                <a:latin typeface="Calibri" panose="020F0502020204030204" pitchFamily="34" charset="0"/>
                <a:ea typeface="Times New Roman" panose="02020603050405020304" pitchFamily="18" charset="0"/>
                <a:cs typeface="Calibri" panose="020F0502020204030204" pitchFamily="34" charset="0"/>
              </a:rPr>
              <a:t>სერიოზული იშგამ-ების სიხშირის დადგენა და დახასიათება</a:t>
            </a:r>
            <a:endPar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defRPr/>
            </a:pPr>
            <a:r>
              <a:rPr lang="ka-GE" dirty="0">
                <a:solidFill>
                  <a:schemeClr val="tx1"/>
                </a:solidFill>
                <a:latin typeface="Calibri" panose="020F0502020204030204" pitchFamily="34" charset="0"/>
                <a:ea typeface="Times New Roman" panose="02020603050405020304" pitchFamily="18" charset="0"/>
                <a:cs typeface="Calibri" panose="020F0502020204030204" pitchFamily="34" charset="0"/>
              </a:rPr>
              <a:t>ნებისმიერი პოტენციური საფრთხის და სიგნალის გამოვლენა, რომელიც შეიძლება საჭიროებდეს დამატებით მოკვლევას</a:t>
            </a:r>
            <a:endParaRPr lang="en-US" dirty="0">
              <a:solidFill>
                <a:schemeClr val="tx1"/>
              </a:solidFill>
              <a:latin typeface="Calibri" panose="020F0502020204030204" pitchFamily="34" charset="0"/>
              <a:cs typeface="Calibri" panose="020F0502020204030204" pitchFamily="34" charset="0"/>
            </a:endParaRPr>
          </a:p>
        </p:txBody>
      </p:sp>
      <p:sp>
        <p:nvSpPr>
          <p:cNvPr id="202756"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73A3235-A20B-44D4-A6E0-E81E32DFC853}" type="slidenum">
              <a:rPr lang="en-US" altLang="en-US" sz="1200">
                <a:solidFill>
                  <a:srgbClr val="8A99E5"/>
                </a:solidFill>
                <a:ea typeface="MS PGothic" panose="020B0600070205080204" pitchFamily="34" charset="-128"/>
              </a:rPr>
              <a:pPr>
                <a:spcBef>
                  <a:spcPct val="0"/>
                </a:spcBef>
                <a:buFontTx/>
                <a:buNone/>
              </a:pPr>
              <a:t>38</a:t>
            </a:fld>
            <a:endParaRPr lang="en-US" altLang="en-US" sz="1200">
              <a:solidFill>
                <a:srgbClr val="8A99E5"/>
              </a:solidFill>
              <a:ea typeface="MS PGothic" panose="020B0600070205080204" pitchFamily="34" charset="-128"/>
            </a:endParaRPr>
          </a:p>
        </p:txBody>
      </p:sp>
    </p:spTree>
    <p:extLst>
      <p:ext uri="{BB962C8B-B14F-4D97-AF65-F5344CB8AC3E}">
        <p14:creationId xmlns:p14="http://schemas.microsoft.com/office/powerpoint/2010/main" val="269182796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685800" y="7938"/>
            <a:ext cx="10744200" cy="900112"/>
          </a:xfrm>
          <a:solidFill>
            <a:srgbClr val="0067B4"/>
          </a:solidFill>
        </p:spPr>
        <p:txBody>
          <a:bodyPr/>
          <a:lstStyle/>
          <a:p>
            <a:pPr eaLnBrk="1" hangingPunct="1"/>
            <a:r>
              <a:rPr lang="ka-GE" altLang="en-US" sz="2800" b="1" dirty="0">
                <a:solidFill>
                  <a:schemeClr val="bg1"/>
                </a:solidFill>
                <a:ea typeface="MS PGothic" panose="020B0600070205080204" pitchFamily="34" charset="-128"/>
                <a:cs typeface="Arial" panose="020B0604020202020204" pitchFamily="34" charset="0"/>
              </a:rPr>
              <a:t>კოვიდვაქცინებისთვის სპეციალური ინტერესის იშგამ-ის განსაზღვრება:</a:t>
            </a:r>
            <a:endParaRPr lang="en-US" altLang="en-US" sz="2800" b="1" dirty="0">
              <a:solidFill>
                <a:schemeClr val="bg1"/>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Rounded Rectangle 3"/>
          <p:cNvSpPr/>
          <p:nvPr/>
        </p:nvSpPr>
        <p:spPr>
          <a:xfrm>
            <a:off x="2362200" y="1600200"/>
            <a:ext cx="7162800" cy="3810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ka-GE" sz="2400" dirty="0">
                <a:solidFill>
                  <a:srgbClr val="000000"/>
                </a:solidFill>
                <a:latin typeface="Sylfaen" panose="010A0502050306030303" pitchFamily="18" charset="0"/>
              </a:rPr>
              <a:t>ოპერატიული განსაზღვრება: სიიშგამი ესაა წინასწარ შეთანხმებული მნიშვნელოვანი სამედიცინო მოვლენა, რომელიც შესაძლოა მიზეზობრივად იყოს დაკავშირებული ვაქცინის პროდუქტთან და რომელსაც ესაჭიროება გულდასმით მონიტორირება და შემდგომი დადასტურება სპეციალური შესწავლით</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2654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275253"/>
            <a:ext cx="10198359" cy="720213"/>
          </a:xfrm>
        </p:spPr>
        <p:txBody>
          <a:bodyPr/>
          <a:lstStyle/>
          <a:p>
            <a:pPr algn="ctr"/>
            <a:r>
              <a:rPr lang="en-US" sz="2800" b="1" dirty="0">
                <a:latin typeface="+mn-lt"/>
              </a:rPr>
              <a:t>COVID-19-</a:t>
            </a:r>
            <a:r>
              <a:rPr lang="ka-GE" sz="2800" b="1" dirty="0">
                <a:latin typeface="+mn-lt"/>
              </a:rPr>
              <a:t>საწინააღმდეგო ვაქცინის დანერგვის და იმუნიზაციის მართვის წესი</a:t>
            </a:r>
            <a:br>
              <a:rPr lang="ka-GE" sz="2800" b="1" dirty="0">
                <a:latin typeface="+mn-lt"/>
              </a:rPr>
            </a:br>
            <a:r>
              <a:rPr lang="ka-GE" sz="2800" b="1" dirty="0">
                <a:latin typeface="+mn-lt"/>
              </a:rPr>
              <a:t> ბრძნება №01-11/ნ</a:t>
            </a:r>
            <a:endParaRPr lang="en-US" sz="2800" b="1" dirty="0">
              <a:latin typeface="+mn-lt"/>
            </a:endParaRPr>
          </a:p>
        </p:txBody>
      </p:sp>
      <p:sp>
        <p:nvSpPr>
          <p:cNvPr id="3" name="Content Placeholder 2"/>
          <p:cNvSpPr>
            <a:spLocks noGrp="1"/>
          </p:cNvSpPr>
          <p:nvPr>
            <p:ph idx="1"/>
          </p:nvPr>
        </p:nvSpPr>
        <p:spPr/>
        <p:txBody>
          <a:bodyPr/>
          <a:lstStyle/>
          <a:p>
            <a:r>
              <a:rPr lang="ka-GE" sz="2600" dirty="0"/>
              <a:t>წესი განკუთვნილია იმუნიზაციით მომსახურების მიმწოდებლებისათვის, რომლებიც აკმაყოფილებენ ამ ბრძანებითა და კანონმდებლობით დადგენილ მოთხოვნებს. </a:t>
            </a:r>
            <a:endParaRPr lang="en-US" sz="2600" dirty="0"/>
          </a:p>
          <a:p>
            <a:r>
              <a:rPr lang="ka-GE" sz="2600" dirty="0"/>
              <a:t>წესით განისაზღვრება COVID-19 საწინააღმდეგო ვაქცინ(ებ)ის აცრების სქემა, ჩატარების წესები და აცრას დაქვემდებარებული პრიორიტეტული ჯგუფების ჩამონათვალი. </a:t>
            </a:r>
            <a:endParaRPr lang="en-US" sz="2600" dirty="0"/>
          </a:p>
          <a:p>
            <a:r>
              <a:rPr lang="ka-GE" sz="2600" dirty="0"/>
              <a:t>COVID-19-ის საწინააღმდეგო ვაქცინ(ებ)ით აცრების უზრუნველყოფა ხორციელდება სახელმწიფო პროგრამების ფარგლებში.</a:t>
            </a:r>
            <a:endParaRPr lang="en-US" sz="2600" dirty="0"/>
          </a:p>
          <a:p>
            <a:endParaRPr lang="en-US" sz="2600" dirty="0"/>
          </a:p>
        </p:txBody>
      </p:sp>
    </p:spTree>
    <p:extLst>
      <p:ext uri="{BB962C8B-B14F-4D97-AF65-F5344CB8AC3E}">
        <p14:creationId xmlns:p14="http://schemas.microsoft.com/office/powerpoint/2010/main" val="1249185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762000"/>
          <a:ext cx="9372600" cy="5732841"/>
        </p:xfrm>
        <a:graphic>
          <a:graphicData uri="http://schemas.openxmlformats.org/drawingml/2006/table">
            <a:tbl>
              <a:tblPr/>
              <a:tblGrid>
                <a:gridCol w="7246135">
                  <a:extLst>
                    <a:ext uri="{9D8B030D-6E8A-4147-A177-3AD203B41FA5}">
                      <a16:colId xmlns:a16="http://schemas.microsoft.com/office/drawing/2014/main" val="20000"/>
                    </a:ext>
                  </a:extLst>
                </a:gridCol>
                <a:gridCol w="2126465">
                  <a:extLst>
                    <a:ext uri="{9D8B030D-6E8A-4147-A177-3AD203B41FA5}">
                      <a16:colId xmlns:a16="http://schemas.microsoft.com/office/drawing/2014/main" val="20001"/>
                    </a:ext>
                  </a:extLst>
                </a:gridCol>
              </a:tblGrid>
              <a:tr h="42056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ka-GE" sz="2000" b="1" i="0" u="none" strike="noStrike" cap="none" normalizeH="0" baseline="0" dirty="0">
                          <a:ln>
                            <a:noFill/>
                          </a:ln>
                          <a:solidFill>
                            <a:schemeClr val="bg1"/>
                          </a:solidFill>
                          <a:effectLst/>
                          <a:latin typeface="Sylfaen" panose="010A0502050306030303" pitchFamily="18" charset="0"/>
                          <a:ea typeface="MS PGothic" panose="020B0600070205080204" pitchFamily="34" charset="-128"/>
                        </a:rPr>
                        <a:t>კოვიდ ვაქცინებისთვის სპეციალური ინტერესის იშგამ-ის (სიიშგამი) სახეობა </a:t>
                      </a:r>
                      <a:r>
                        <a:rPr kumimoji="0" lang="ka-GE" sz="2000" b="1" i="1" u="none" strike="noStrike" cap="none" normalizeH="0" baseline="0" dirty="0">
                          <a:ln>
                            <a:noFill/>
                          </a:ln>
                          <a:solidFill>
                            <a:schemeClr val="bg1"/>
                          </a:solidFill>
                          <a:effectLst/>
                          <a:latin typeface="Sylfaen" panose="010A0502050306030303" pitchFamily="18" charset="0"/>
                          <a:ea typeface="MS PGothic" panose="020B0600070205080204" pitchFamily="34" charset="-128"/>
                        </a:rPr>
                        <a:t>(1)</a:t>
                      </a:r>
                      <a:endParaRPr kumimoji="0" lang="ka-GE" sz="2000" b="1" i="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ts val="600"/>
                        </a:spcBef>
                        <a:spcAft>
                          <a:spcPct val="0"/>
                        </a:spcAft>
                        <a:buClrTx/>
                        <a:buSzTx/>
                        <a:buFontTx/>
                        <a:buNone/>
                        <a:tabLst/>
                      </a:pPr>
                      <a:r>
                        <a:rPr kumimoji="0" lang="ka-GE" sz="1600" b="1" i="0" u="none" strike="noStrike" cap="none" normalizeH="0" baseline="0" dirty="0">
                          <a:ln>
                            <a:noFill/>
                          </a:ln>
                          <a:solidFill>
                            <a:schemeClr val="bg1"/>
                          </a:solidFill>
                          <a:effectLst/>
                          <a:latin typeface="Sylfaen" panose="010A0502050306030303" pitchFamily="18" charset="0"/>
                          <a:ea typeface="MS PGothic" panose="020B0600070205080204" pitchFamily="34" charset="-128"/>
                        </a:rPr>
                        <a:t>ზედამხედველობის ხანგრძლივობა  ვაქვიანციიდა</a:t>
                      </a:r>
                      <a:r>
                        <a:rPr kumimoji="0" lang="ka-GE" sz="1200" b="1" i="0" u="none" strike="noStrike" cap="none" normalizeH="0" baseline="0" dirty="0">
                          <a:ln>
                            <a:noFill/>
                          </a:ln>
                          <a:solidFill>
                            <a:schemeClr val="bg1"/>
                          </a:solidFill>
                          <a:effectLst/>
                          <a:latin typeface="Calibri" panose="020F0502020204030204" pitchFamily="34" charset="0"/>
                          <a:ea typeface="MS PGothic" panose="020B0600070205080204" pitchFamily="34" charset="-128"/>
                        </a:rPr>
                        <a:t>ნ</a:t>
                      </a:r>
                      <a:endParaRPr kumimoji="0" lang="ka-GE" sz="12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714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დაავადების გამწვავება იმუნიზაციის შემდეგ</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1 წელი</a:t>
                      </a: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პოლისისტემური ანთებითი სინდრომი ბავშვებში</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1 წელი</a:t>
                      </a: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მწვავე რესპირაციული დისსტრეს სინდრომი</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1 წელი</a:t>
                      </a: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6187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მწვავე კარდიოვასკულარული დაზიანება  </a:t>
                      </a:r>
                    </a:p>
                    <a:p>
                      <a:pPr marL="0" marR="0" lvl="0" indent="0" algn="l" defTabSz="914400" rtl="0" eaLnBrk="1" fontAlgn="base" latinLnBrk="0" hangingPunct="1">
                        <a:lnSpc>
                          <a:spcPct val="115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(მიკროანგიოპათია, გულის უკმარისობა, სტრესული კარდიომიოპათია, კორონალური არტერიული დაავადება არითმია, მიოკარდიტი) </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1 წელი</a:t>
                      </a: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კოაგულაციის დარღვევა (თრომბოემბოლიზმი, ჰემორაგია)  </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1 წელი</a:t>
                      </a: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თირკმლის მწვავე დაზიანება</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1 წელი</a:t>
                      </a: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6748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გენერალიზებული კრუნჩხვა</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defRPr/>
                      </a:pPr>
                      <a:r>
                        <a:rPr kumimoji="0" lang="ka-GE"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1 კვირა;</a:t>
                      </a:r>
                    </a:p>
                    <a:p>
                      <a:pPr marL="0" marR="0" lvl="0" indent="0" algn="ctr" defTabSz="914400" rtl="0" eaLnBrk="1" fontAlgn="base" latinLnBrk="0" hangingPunct="1">
                        <a:lnSpc>
                          <a:spcPct val="107000"/>
                        </a:lnSpc>
                        <a:spcBef>
                          <a:spcPct val="0"/>
                        </a:spcBef>
                        <a:spcAft>
                          <a:spcPct val="0"/>
                        </a:spcAft>
                        <a:buClrTx/>
                        <a:buSzTx/>
                        <a:buFontTx/>
                        <a:buNone/>
                        <a:tabLst/>
                      </a:pPr>
                      <a:r>
                        <a:rPr kumimoji="0" lang="ka-GE"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ცოცხალი ატენუირებული ვაქცინები: 4 კვირა </a:t>
                      </a: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გიენ-ბარეს სინდრომი</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4-6 კვირა</a:t>
                      </a: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053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219200" y="762001"/>
          <a:ext cx="9448800" cy="5613653"/>
        </p:xfrm>
        <a:graphic>
          <a:graphicData uri="http://schemas.openxmlformats.org/drawingml/2006/table">
            <a:tbl>
              <a:tblPr/>
              <a:tblGrid>
                <a:gridCol w="6165327">
                  <a:extLst>
                    <a:ext uri="{9D8B030D-6E8A-4147-A177-3AD203B41FA5}">
                      <a16:colId xmlns:a16="http://schemas.microsoft.com/office/drawing/2014/main" val="20000"/>
                    </a:ext>
                  </a:extLst>
                </a:gridCol>
                <a:gridCol w="3283473">
                  <a:extLst>
                    <a:ext uri="{9D8B030D-6E8A-4147-A177-3AD203B41FA5}">
                      <a16:colId xmlns:a16="http://schemas.microsoft.com/office/drawing/2014/main" val="20001"/>
                    </a:ext>
                  </a:extLst>
                </a:gridCol>
              </a:tblGrid>
              <a:tr h="55772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ka-GE" sz="2000" b="1" i="0" u="none" strike="noStrike" cap="none" normalizeH="0" baseline="0" noProof="0" dirty="0">
                          <a:ln>
                            <a:noFill/>
                          </a:ln>
                          <a:solidFill>
                            <a:schemeClr val="bg1"/>
                          </a:solidFill>
                          <a:effectLst/>
                          <a:latin typeface="Sylfaen" panose="010A0502050306030303" pitchFamily="18" charset="0"/>
                          <a:ea typeface="MS PGothic" panose="020B0600070205080204" pitchFamily="34" charset="-128"/>
                        </a:rPr>
                        <a:t>კოვიდ ვაქცინებისთვის სიიშგამ-ის     </a:t>
                      </a:r>
                    </a:p>
                    <a:p>
                      <a:pPr marL="0" marR="0" lvl="0" indent="0" algn="ctr" defTabSz="914400" rtl="0" eaLnBrk="1" fontAlgn="base" latinLnBrk="0" hangingPunct="1">
                        <a:lnSpc>
                          <a:spcPct val="115000"/>
                        </a:lnSpc>
                        <a:spcBef>
                          <a:spcPts val="600"/>
                        </a:spcBef>
                        <a:spcAft>
                          <a:spcPct val="0"/>
                        </a:spcAft>
                        <a:buClrTx/>
                        <a:buSzTx/>
                        <a:buFontTx/>
                        <a:buNone/>
                        <a:tabLst/>
                      </a:pPr>
                      <a:r>
                        <a:rPr kumimoji="0" lang="ka-GE" sz="2000" b="1" i="0" u="none" strike="noStrike" cap="none" normalizeH="0" baseline="0" noProof="0" dirty="0">
                          <a:ln>
                            <a:noFill/>
                          </a:ln>
                          <a:solidFill>
                            <a:schemeClr val="bg1"/>
                          </a:solidFill>
                          <a:effectLst/>
                          <a:latin typeface="Sylfaen" panose="010A0502050306030303" pitchFamily="18" charset="0"/>
                          <a:ea typeface="MS PGothic" panose="020B0600070205080204" pitchFamily="34" charset="-128"/>
                        </a:rPr>
                        <a:t>                        სახეობა                     </a:t>
                      </a:r>
                      <a:r>
                        <a:rPr kumimoji="0" lang="ka-GE" sz="2000" b="1" i="1" u="none" strike="noStrike" cap="none" normalizeH="0" baseline="0" noProof="0" dirty="0">
                          <a:ln>
                            <a:noFill/>
                          </a:ln>
                          <a:solidFill>
                            <a:schemeClr val="bg1"/>
                          </a:solidFill>
                          <a:effectLst/>
                          <a:latin typeface="Sylfaen" panose="010A0502050306030303" pitchFamily="18" charset="0"/>
                          <a:ea typeface="MS PGothic" panose="020B0600070205080204" pitchFamily="34" charset="-128"/>
                        </a:rPr>
                        <a:t>(2)</a:t>
                      </a:r>
                      <a:endParaRPr kumimoji="0" lang="ka-GE" sz="2000" b="1" i="1" u="none" strike="noStrike" cap="none" normalizeH="0" baseline="0" noProof="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ts val="600"/>
                        </a:spcBef>
                        <a:spcAft>
                          <a:spcPct val="0"/>
                        </a:spcAft>
                        <a:buClrTx/>
                        <a:buSzTx/>
                        <a:buFontTx/>
                        <a:buNone/>
                        <a:tabLst/>
                      </a:pPr>
                      <a:r>
                        <a:rPr kumimoji="0" lang="ka-GE" sz="2000" b="1" i="0" u="none" strike="noStrike" cap="none" normalizeH="0" baseline="0" noProof="0" dirty="0">
                          <a:ln>
                            <a:noFill/>
                          </a:ln>
                          <a:solidFill>
                            <a:schemeClr val="bg1"/>
                          </a:solidFill>
                          <a:effectLst/>
                          <a:latin typeface="Sylfaen" panose="010A0502050306030303" pitchFamily="18" charset="0"/>
                          <a:ea typeface="MS PGothic" panose="020B0600070205080204" pitchFamily="34" charset="-128"/>
                        </a:rPr>
                        <a:t>ზედამხედველობის ხანგრძლივობა  ვაქვიანციიდა</a:t>
                      </a:r>
                      <a:r>
                        <a:rPr kumimoji="0" lang="ka-GE" sz="2000" b="1" i="0" u="none" strike="noStrike" cap="none" normalizeH="0" baseline="0" noProof="0" dirty="0">
                          <a:ln>
                            <a:noFill/>
                          </a:ln>
                          <a:solidFill>
                            <a:schemeClr val="bg1"/>
                          </a:solidFill>
                          <a:effectLst/>
                          <a:latin typeface="Calibri" panose="020F0502020204030204" pitchFamily="34" charset="0"/>
                          <a:ea typeface="MS PGothic" panose="020B0600070205080204" pitchFamily="34" charset="-128"/>
                        </a:rPr>
                        <a:t>ნ</a:t>
                      </a:r>
                      <a:endParaRPr kumimoji="0" lang="ka-GE" sz="2000" b="1" i="0" u="none" strike="noStrike" cap="none" normalizeH="0" baseline="0" noProof="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5052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ka-GE" sz="2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ღვიძლის მწვავე დაზიანება</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defRPr/>
                      </a:pPr>
                      <a:r>
                        <a:rPr kumimoji="0" lang="ka-GE" sz="2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4-6 კვირა</a:t>
                      </a: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520">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ka-GE" sz="2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rPr>
                        <a:t>ანოსმია, აგეუსია  </a:t>
                      </a:r>
                      <a:endParaRPr kumimoji="0" lang="ka-G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defRPr/>
                      </a:pPr>
                      <a:r>
                        <a:rPr kumimoji="0" lang="ka-GE" sz="20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rPr>
                        <a:t>4-6 კვირა</a:t>
                      </a:r>
                      <a:endParaRPr kumimoji="0" lang="ka-G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0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შემცივნება – მსგავსი დაზიანება  </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rPr>
                        <a:t>4-6 კვირა</a:t>
                      </a:r>
                      <a:endParaRPr kumimoji="0" lang="ka-GE" sz="2000" b="1"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380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rPr>
                        <a:t>ერთეულოვანი ორგანოს კანის ვასკულიტი</a:t>
                      </a:r>
                      <a:endParaRPr kumimoji="0" lang="ka-GE" sz="2000" b="1"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rPr>
                        <a:t>4-6 კვირა</a:t>
                      </a:r>
                      <a:endParaRPr kumimoji="0" lang="ka-GE" sz="2000" b="1"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380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პოლიმორფული ერითემა </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rPr>
                        <a:t>4-6 კვირა</a:t>
                      </a:r>
                      <a:endParaRPr kumimoji="0" lang="ka-GE" sz="2000" b="1"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380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ანაფილაქსია </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rPr>
                        <a:t>2 დღე</a:t>
                      </a:r>
                      <a:endParaRPr kumimoji="0" lang="ka-GE" sz="2000" b="1"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0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მწვავე ასეპტიური ართრიტი </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rPr>
                        <a:t> </a:t>
                      </a:r>
                      <a:endParaRPr kumimoji="0" lang="ka-GE" sz="2000" b="1"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97840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2000" b="0"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მენინგოენცეფალიტი  </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2000" b="0"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rPr>
                        <a:t>ცოცხალი ატენუირებული ვაქცინები: 4 კვირა</a:t>
                      </a:r>
                      <a:endParaRPr kumimoji="0" lang="ka-GE" sz="2000" b="0"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380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მწვავე გაფანტული ენცეფალომიელიტი  </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rPr>
                        <a:t>4-6 კვირა</a:t>
                      </a:r>
                      <a:endParaRPr kumimoji="0" lang="ka-GE" sz="2000" b="1"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380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თრომბოციტოპენია</a:t>
                      </a:r>
                    </a:p>
                  </a:txBody>
                  <a:tcPr marL="68580" marR="68580" marT="0" marB="0"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ka-GE" sz="2000" b="1" i="0" u="none" strike="noStrike" cap="none" normalizeH="0" baseline="0" noProof="0" dirty="0">
                          <a:ln>
                            <a:noFill/>
                          </a:ln>
                          <a:solidFill>
                            <a:schemeClr val="tx1"/>
                          </a:solidFill>
                          <a:effectLst/>
                          <a:latin typeface="Calibri" panose="020F0502020204030204" pitchFamily="34" charset="0"/>
                          <a:ea typeface="MS PGothic" panose="020B0600070205080204" pitchFamily="34" charset="-128"/>
                        </a:rPr>
                        <a:t>4-6 კვირა</a:t>
                      </a:r>
                      <a:endParaRPr kumimoji="0" lang="ka-GE" sz="2000" b="1"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2101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a:xfrm>
            <a:off x="685800" y="145303"/>
            <a:ext cx="10744200" cy="908050"/>
          </a:xfrm>
          <a:solidFill>
            <a:srgbClr val="0070C0"/>
          </a:solidFill>
        </p:spPr>
        <p:txBody>
          <a:bodyPr/>
          <a:lstStyle/>
          <a:p>
            <a:pPr eaLnBrk="1" hangingPunct="1"/>
            <a:r>
              <a:rPr lang="ka-GE" altLang="en-US" sz="2800" b="1" dirty="0">
                <a:solidFill>
                  <a:schemeClr val="bg1"/>
                </a:solidFill>
              </a:rPr>
              <a:t>შეტყობინება-ანგარიშგებაზე პასუხისმგებლობა</a:t>
            </a:r>
            <a:endParaRPr lang="en-US" altLang="en-US" sz="2800" b="1" dirty="0">
              <a:solidFill>
                <a:schemeClr val="bg1"/>
              </a:solidFill>
            </a:endParaRPr>
          </a:p>
        </p:txBody>
      </p:sp>
      <p:sp>
        <p:nvSpPr>
          <p:cNvPr id="3" name="TextBox 2"/>
          <p:cNvSpPr txBox="1"/>
          <p:nvPr/>
        </p:nvSpPr>
        <p:spPr>
          <a:xfrm>
            <a:off x="685800" y="922726"/>
            <a:ext cx="11243603" cy="5383077"/>
          </a:xfrm>
          <a:prstGeom prst="rect">
            <a:avLst/>
          </a:prstGeom>
          <a:solidFill>
            <a:schemeClr val="accent5">
              <a:lumMod val="20000"/>
              <a:lumOff val="80000"/>
            </a:schemeClr>
          </a:solidFill>
        </p:spPr>
        <p:txBody>
          <a:bodyPr wrap="square">
            <a:spAutoFit/>
          </a:bodyPr>
          <a:lstStyle>
            <a:lvl1pPr marL="457200" indent="-4572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spcAft>
                <a:spcPts val="800"/>
              </a:spcAft>
              <a:buFont typeface="Arial" panose="020B0604020202020204" pitchFamily="34" charset="0"/>
              <a:buChar char="•"/>
              <a:defRPr/>
            </a:pPr>
            <a:r>
              <a:rPr lang="ka-GE" sz="2000" dirty="0">
                <a:solidFill>
                  <a:prstClr val="black"/>
                </a:solidFill>
                <a:latin typeface="Calibri" panose="020F0502020204030204" pitchFamily="34" charset="0"/>
                <a:cs typeface="Calibri" panose="020F0502020204030204" pitchFamily="34" charset="0"/>
              </a:rPr>
              <a:t>ჯანმრთელობის დაცვის </a:t>
            </a:r>
            <a:r>
              <a:rPr lang="ka-GE" sz="2400" b="1" dirty="0">
                <a:solidFill>
                  <a:prstClr val="black"/>
                </a:solidFill>
                <a:latin typeface="Calibri" panose="020F0502020204030204" pitchFamily="34" charset="0"/>
                <a:cs typeface="Calibri" panose="020F0502020204030204" pitchFamily="34" charset="0"/>
              </a:rPr>
              <a:t>ნებისმიერი პერსონალი</a:t>
            </a:r>
            <a:r>
              <a:rPr lang="ka-GE" sz="2000" dirty="0">
                <a:solidFill>
                  <a:prstClr val="black"/>
                </a:solidFill>
                <a:latin typeface="Calibri" panose="020F0502020204030204" pitchFamily="34" charset="0"/>
                <a:cs typeface="Calibri" panose="020F0502020204030204" pitchFamily="34" charset="0"/>
              </a:rPr>
              <a:t>, რომელიც გამოავლენს და/ან მკურნალობს იშგამ-ს, </a:t>
            </a:r>
            <a:r>
              <a:rPr lang="ka-GE" sz="2400" b="1" dirty="0">
                <a:solidFill>
                  <a:prstClr val="black"/>
                </a:solidFill>
                <a:latin typeface="Calibri" panose="020F0502020204030204" pitchFamily="34" charset="0"/>
                <a:cs typeface="Calibri" panose="020F0502020204030204" pitchFamily="34" charset="0"/>
              </a:rPr>
              <a:t>ვალდებულია </a:t>
            </a:r>
            <a:r>
              <a:rPr lang="ka-GE" sz="2000" dirty="0">
                <a:solidFill>
                  <a:prstClr val="black"/>
                </a:solidFill>
                <a:latin typeface="Calibri" panose="020F0502020204030204" pitchFamily="34" charset="0"/>
                <a:cs typeface="Calibri" panose="020F0502020204030204" pitchFamily="34" charset="0"/>
              </a:rPr>
              <a:t>სასწრაფო შეტყობინება (24 საათში) გააგზავნოს შესაბამის მუნიციპალურ საზოგადოებრივი ჯანდაცვის სამსახურში (შეტყობინება უნდა მოხდეს სპეციალური სასწრაფო შეტყობინების ფორმით).</a:t>
            </a:r>
            <a:endParaRPr lang="ka-GE" dirty="0">
              <a:solidFill>
                <a:prstClr val="black"/>
              </a:solidFill>
              <a:latin typeface="Calibri" panose="020F0502020204030204" pitchFamily="34" charset="0"/>
              <a:cs typeface="Calibri" panose="020F0502020204030204" pitchFamily="34" charset="0"/>
            </a:endParaRPr>
          </a:p>
          <a:p>
            <a:pPr>
              <a:lnSpc>
                <a:spcPct val="150000"/>
              </a:lnSpc>
              <a:spcBef>
                <a:spcPts val="600"/>
              </a:spcBef>
              <a:spcAft>
                <a:spcPts val="600"/>
              </a:spcAft>
              <a:buFont typeface="Arial" panose="020B0604020202020204" pitchFamily="34" charset="0"/>
              <a:buChar char="•"/>
              <a:defRPr/>
            </a:pPr>
            <a:r>
              <a:rPr lang="ka-GE" sz="2000" dirty="0">
                <a:solidFill>
                  <a:prstClr val="black"/>
                </a:solidFill>
                <a:latin typeface="Calibri" panose="020F0502020204030204" pitchFamily="34" charset="0"/>
                <a:cs typeface="Calibri" panose="020F0502020204030204" pitchFamily="34" charset="0"/>
              </a:rPr>
              <a:t>სასწრაფო შეტყობინებასთან ერთად იშგამ-ი ექვემდებარება ყოველთვიურ ანგარიშგებას ნულოვანი ანგარიშგების ჩათვლით</a:t>
            </a:r>
          </a:p>
          <a:p>
            <a:pPr>
              <a:lnSpc>
                <a:spcPct val="150000"/>
              </a:lnSpc>
              <a:spcBef>
                <a:spcPts val="600"/>
              </a:spcBef>
              <a:spcAft>
                <a:spcPts val="600"/>
              </a:spcAft>
              <a:buFont typeface="Arial" panose="020B0604020202020204" pitchFamily="34" charset="0"/>
              <a:buChar char="•"/>
              <a:defRPr/>
            </a:pPr>
            <a:r>
              <a:rPr lang="ka-GE" sz="2000" dirty="0">
                <a:solidFill>
                  <a:prstClr val="black"/>
                </a:solidFill>
                <a:latin typeface="Calibri" panose="020F0502020204030204" pitchFamily="34" charset="0"/>
                <a:cs typeface="Calibri" panose="020F0502020204030204" pitchFamily="34" charset="0"/>
              </a:rPr>
              <a:t>მოთხოვნები აღწერილია მინისტრის 2021 წლის 3 თებერვლის 01/11-ნ ბრძანებაში</a:t>
            </a:r>
            <a:r>
              <a:rPr lang="en-GE" sz="2400" dirty="0">
                <a:solidFill>
                  <a:prstClr val="black"/>
                </a:solidFill>
                <a:latin typeface="Calibri" panose="020F0502020204030204" pitchFamily="34" charset="0"/>
                <a:cs typeface="Calibri" panose="020F0502020204030204" pitchFamily="34" charset="0"/>
              </a:rPr>
              <a:t> </a:t>
            </a:r>
            <a:r>
              <a:rPr lang="ka-GE" sz="2400" dirty="0">
                <a:solidFill>
                  <a:prstClr val="black"/>
                </a:solidFill>
                <a:latin typeface="Calibri" panose="020F0502020204030204" pitchFamily="34" charset="0"/>
                <a:cs typeface="Calibri" panose="020F0502020204030204" pitchFamily="34" charset="0"/>
              </a:rPr>
              <a:t>„</a:t>
            </a:r>
            <a:r>
              <a:rPr lang="en-GB" b="1" dirty="0"/>
              <a:t> COVID-19-</a:t>
            </a:r>
            <a:r>
              <a:rPr lang="ka-GE" b="1" dirty="0"/>
              <a:t>ის საწინააღმდეგო ვაქცინის დანერგვისა და იმუნიზაციის მართვის წესის დამტკიცების შესახებ“</a:t>
            </a:r>
          </a:p>
          <a:p>
            <a:pPr>
              <a:lnSpc>
                <a:spcPct val="150000"/>
              </a:lnSpc>
              <a:spcBef>
                <a:spcPts val="600"/>
              </a:spcBef>
              <a:spcAft>
                <a:spcPts val="600"/>
              </a:spcAft>
              <a:buFont typeface="Arial" panose="020B0604020202020204" pitchFamily="34" charset="0"/>
              <a:buChar char="•"/>
              <a:defRPr/>
            </a:pPr>
            <a:r>
              <a:rPr lang="ka-GE" sz="2000" dirty="0">
                <a:solidFill>
                  <a:prstClr val="black"/>
                </a:solidFill>
                <a:latin typeface="Calibri" panose="020F0502020204030204" pitchFamily="34" charset="0"/>
                <a:cs typeface="Calibri" panose="020F0502020204030204" pitchFamily="34" charset="0"/>
              </a:rPr>
              <a:t>საზოგადოებრივი ჯანდაცვის სამსახურების საკონტაქტო ინფორმაცია იშგამის შეტყობინებისთვის ცალკე იქნება მოწოდებული</a:t>
            </a:r>
          </a:p>
        </p:txBody>
      </p:sp>
    </p:spTree>
    <p:extLst>
      <p:ext uri="{BB962C8B-B14F-4D97-AF65-F5344CB8AC3E}">
        <p14:creationId xmlns:p14="http://schemas.microsoft.com/office/powerpoint/2010/main" val="4406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64F0-E01E-724D-8B13-B08608014E1C}"/>
              </a:ext>
            </a:extLst>
          </p:cNvPr>
          <p:cNvSpPr>
            <a:spLocks noGrp="1"/>
          </p:cNvSpPr>
          <p:nvPr>
            <p:ph type="title"/>
          </p:nvPr>
        </p:nvSpPr>
        <p:spPr>
          <a:xfrm>
            <a:off x="5742878" y="415636"/>
            <a:ext cx="6293314" cy="720213"/>
          </a:xfrm>
        </p:spPr>
        <p:txBody>
          <a:bodyPr/>
          <a:lstStyle/>
          <a:p>
            <a:r>
              <a:rPr lang="ka-GE" sz="2800" b="1" dirty="0"/>
              <a:t>იშგამის სასწრაფო შეტყობინების ფორმა</a:t>
            </a:r>
            <a:endParaRPr lang="en-GE" sz="2800" b="1" dirty="0"/>
          </a:p>
        </p:txBody>
      </p:sp>
      <p:pic>
        <p:nvPicPr>
          <p:cNvPr id="4" name="Picture 3">
            <a:extLst>
              <a:ext uri="{FF2B5EF4-FFF2-40B4-BE49-F238E27FC236}">
                <a16:creationId xmlns:a16="http://schemas.microsoft.com/office/drawing/2014/main" id="{FFDBBDBF-6B44-BA4D-9499-CE6BE11E8F94}"/>
              </a:ext>
            </a:extLst>
          </p:cNvPr>
          <p:cNvPicPr>
            <a:picLocks noChangeAspect="1"/>
          </p:cNvPicPr>
          <p:nvPr/>
        </p:nvPicPr>
        <p:blipFill>
          <a:blip r:embed="rId2"/>
          <a:stretch>
            <a:fillRect/>
          </a:stretch>
        </p:blipFill>
        <p:spPr>
          <a:xfrm>
            <a:off x="1057817" y="101711"/>
            <a:ext cx="4685061" cy="6654577"/>
          </a:xfrm>
          <a:prstGeom prst="rect">
            <a:avLst/>
          </a:prstGeom>
        </p:spPr>
      </p:pic>
      <p:pic>
        <p:nvPicPr>
          <p:cNvPr id="5" name="Picture 4">
            <a:extLst>
              <a:ext uri="{FF2B5EF4-FFF2-40B4-BE49-F238E27FC236}">
                <a16:creationId xmlns:a16="http://schemas.microsoft.com/office/drawing/2014/main" id="{D3EAEAEE-506D-8B4D-9809-80E481C31D2E}"/>
              </a:ext>
            </a:extLst>
          </p:cNvPr>
          <p:cNvPicPr>
            <a:picLocks noChangeAspect="1"/>
          </p:cNvPicPr>
          <p:nvPr/>
        </p:nvPicPr>
        <p:blipFill>
          <a:blip r:embed="rId3"/>
          <a:stretch>
            <a:fillRect/>
          </a:stretch>
        </p:blipFill>
        <p:spPr>
          <a:xfrm>
            <a:off x="5898686" y="2473489"/>
            <a:ext cx="5963088" cy="3968875"/>
          </a:xfrm>
          <a:prstGeom prst="rect">
            <a:avLst/>
          </a:prstGeom>
        </p:spPr>
      </p:pic>
    </p:spTree>
    <p:extLst>
      <p:ext uri="{BB962C8B-B14F-4D97-AF65-F5344CB8AC3E}">
        <p14:creationId xmlns:p14="http://schemas.microsoft.com/office/powerpoint/2010/main" val="3490846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762000" y="127358"/>
            <a:ext cx="10668000" cy="969605"/>
          </a:xfrm>
          <a:noFill/>
        </p:spPr>
        <p:txBody>
          <a:bodyPr/>
          <a:lstStyle/>
          <a:p>
            <a:pPr>
              <a:defRPr/>
            </a:pPr>
            <a:r>
              <a:rPr lang="ka-GE" sz="4000" dirty="0">
                <a:latin typeface="Arial Bold" panose="020B0704020202020204" pitchFamily="34" charset="0"/>
                <a:cs typeface="Arial Bold" panose="020B0704020202020204" pitchFamily="34" charset="0"/>
              </a:rPr>
              <a:t>რატომ ვატარებთ იშგამ-ების კვლევას?</a:t>
            </a:r>
            <a:endParaRPr lang="en-CA" sz="4000" dirty="0">
              <a:latin typeface="Arial Bold" panose="020B0704020202020204" pitchFamily="34" charset="0"/>
              <a:cs typeface="Arial Bold" panose="020B0704020202020204" pitchFamily="34" charset="0"/>
            </a:endParaRPr>
          </a:p>
        </p:txBody>
      </p:sp>
      <p:graphicFrame>
        <p:nvGraphicFramePr>
          <p:cNvPr id="3" name="Diagram 2"/>
          <p:cNvGraphicFramePr/>
          <p:nvPr>
            <p:extLst>
              <p:ext uri="{D42A27DB-BD31-4B8C-83A1-F6EECF244321}">
                <p14:modId xmlns:p14="http://schemas.microsoft.com/office/powerpoint/2010/main" val="1439702090"/>
              </p:ext>
            </p:extLst>
          </p:nvPr>
        </p:nvGraphicFramePr>
        <p:xfrm>
          <a:off x="609600" y="228600"/>
          <a:ext cx="6934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24" name="TextBox 1"/>
          <p:cNvSpPr txBox="1">
            <a:spLocks noChangeArrowheads="1"/>
          </p:cNvSpPr>
          <p:nvPr/>
        </p:nvSpPr>
        <p:spPr bwMode="auto">
          <a:xfrm>
            <a:off x="6172200" y="1096963"/>
            <a:ext cx="43434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r>
              <a:rPr lang="ka-GE" altLang="en-US" sz="2400" b="1" dirty="0">
                <a:solidFill>
                  <a:srgbClr val="000000"/>
                </a:solidFill>
                <a:latin typeface="Calibri" panose="020F0502020204030204" pitchFamily="34" charset="0"/>
                <a:ea typeface="MS PGothic" panose="020B0600070205080204" pitchFamily="34" charset="-128"/>
              </a:rPr>
              <a:t>იმუნიზაციის  შეცდომების გამოვლენა და გამოსწორება</a:t>
            </a:r>
          </a:p>
          <a:p>
            <a:pPr eaLnBrk="1" hangingPunct="1">
              <a:buFont typeface="Wingdings" panose="05000000000000000000" pitchFamily="2" charset="2"/>
              <a:buChar char=""/>
            </a:pPr>
            <a:endParaRPr lang="en-IN" altLang="en-US" sz="2400" b="1" dirty="0">
              <a:solidFill>
                <a:srgbClr val="000000"/>
              </a:solidFill>
              <a:latin typeface="Calibri" panose="020F0502020204030204" pitchFamily="34" charset="0"/>
              <a:ea typeface="MS PGothic" panose="020B0600070205080204" pitchFamily="34" charset="-128"/>
            </a:endParaRPr>
          </a:p>
          <a:p>
            <a:pPr eaLnBrk="1" hangingPunct="1">
              <a:buFont typeface="Wingdings" panose="05000000000000000000" pitchFamily="2" charset="2"/>
              <a:buChar char=""/>
            </a:pPr>
            <a:r>
              <a:rPr lang="ka-GE" altLang="en-US" sz="2400" b="1" dirty="0">
                <a:solidFill>
                  <a:srgbClr val="000000"/>
                </a:solidFill>
                <a:latin typeface="Calibri" panose="020F0502020204030204" pitchFamily="34" charset="0"/>
                <a:ea typeface="MS PGothic" panose="020B0600070205080204" pitchFamily="34" charset="-128"/>
              </a:rPr>
              <a:t>მიზეზ-შედეგობრივი კავშირების შეფასება</a:t>
            </a:r>
          </a:p>
          <a:p>
            <a:pPr eaLnBrk="1" hangingPunct="1">
              <a:buFont typeface="Wingdings" panose="05000000000000000000" pitchFamily="2" charset="2"/>
              <a:buChar char=""/>
            </a:pPr>
            <a:endParaRPr lang="en-IN" altLang="en-US" sz="2400" b="1" dirty="0">
              <a:solidFill>
                <a:srgbClr val="000000"/>
              </a:solidFill>
              <a:latin typeface="Calibri" panose="020F0502020204030204" pitchFamily="34" charset="0"/>
              <a:ea typeface="MS PGothic" panose="020B0600070205080204" pitchFamily="34" charset="-128"/>
            </a:endParaRPr>
          </a:p>
          <a:p>
            <a:pPr eaLnBrk="1" hangingPunct="1">
              <a:buFont typeface="Wingdings" panose="05000000000000000000" pitchFamily="2" charset="2"/>
              <a:buChar char=""/>
            </a:pPr>
            <a:r>
              <a:rPr lang="ka-GE" altLang="en-US" sz="2400" b="1" dirty="0">
                <a:solidFill>
                  <a:srgbClr val="000000"/>
                </a:solidFill>
                <a:latin typeface="Calibri" panose="020F0502020204030204" pitchFamily="34" charset="0"/>
                <a:ea typeface="MS PGothic" panose="020B0600070205080204" pitchFamily="34" charset="-128"/>
              </a:rPr>
              <a:t>გადაწყვეტილებების მიღება</a:t>
            </a:r>
            <a:endParaRPr lang="en-GB" altLang="en-US" sz="2400" b="1" dirty="0">
              <a:solidFill>
                <a:srgbClr val="000000"/>
              </a:solidFill>
              <a:latin typeface="Calibri" panose="020F0502020204030204" pitchFamily="34" charset="0"/>
              <a:ea typeface="MS PGothic" panose="020B0600070205080204" pitchFamily="34" charset="-128"/>
            </a:endParaRPr>
          </a:p>
          <a:p>
            <a:pPr eaLnBrk="1" hangingPunct="1">
              <a:buFont typeface="Wingdings" panose="05000000000000000000" pitchFamily="2" charset="2"/>
              <a:buChar char=""/>
            </a:pPr>
            <a:endParaRPr lang="en-IN" altLang="en-US" sz="2400" b="1" dirty="0">
              <a:solidFill>
                <a:srgbClr val="000000"/>
              </a:solidFill>
              <a:latin typeface="Calibri" panose="020F0502020204030204" pitchFamily="34" charset="0"/>
              <a:ea typeface="MS PGothic" panose="020B0600070205080204" pitchFamily="34" charset="-128"/>
            </a:endParaRPr>
          </a:p>
          <a:p>
            <a:pPr eaLnBrk="1" hangingPunct="1">
              <a:buFont typeface="Wingdings" panose="05000000000000000000" pitchFamily="2" charset="2"/>
              <a:buChar char=""/>
            </a:pPr>
            <a:r>
              <a:rPr lang="ka-GE" altLang="en-US" sz="2400" b="1" dirty="0">
                <a:solidFill>
                  <a:srgbClr val="000000"/>
                </a:solidFill>
                <a:latin typeface="Calibri" panose="020F0502020204030204" pitchFamily="34" charset="0"/>
                <a:ea typeface="MS PGothic" panose="020B0600070205080204" pitchFamily="34" charset="-128"/>
              </a:rPr>
              <a:t>კომუნიკაცია</a:t>
            </a:r>
            <a:endParaRPr lang="en-GB" altLang="en-US" sz="2400" b="1" dirty="0">
              <a:solidFill>
                <a:srgbClr val="000000"/>
              </a:solidFill>
              <a:latin typeface="Calibri" panose="020F0502020204030204" pitchFamily="34" charset="0"/>
              <a:ea typeface="MS PGothic" panose="020B0600070205080204" pitchFamily="34" charset="-128"/>
            </a:endParaRPr>
          </a:p>
          <a:p>
            <a:pPr eaLnBrk="1" hangingPunct="1">
              <a:buFont typeface="Wingdings" panose="05000000000000000000" pitchFamily="2" charset="2"/>
              <a:buChar char=""/>
            </a:pPr>
            <a:endParaRPr lang="en-IN" altLang="en-US" sz="2400" b="1" dirty="0">
              <a:solidFill>
                <a:srgbClr val="000000"/>
              </a:solidFill>
              <a:latin typeface="Calibri" panose="020F0502020204030204" pitchFamily="34" charset="0"/>
              <a:ea typeface="MS PGothic" panose="020B0600070205080204" pitchFamily="34" charset="-128"/>
            </a:endParaRPr>
          </a:p>
          <a:p>
            <a:pPr eaLnBrk="1" hangingPunct="1">
              <a:buFont typeface="Wingdings" panose="05000000000000000000" pitchFamily="2" charset="2"/>
              <a:buChar char=""/>
            </a:pPr>
            <a:r>
              <a:rPr lang="ka-GE" altLang="en-US" sz="2400" b="1" dirty="0">
                <a:solidFill>
                  <a:srgbClr val="000000"/>
                </a:solidFill>
                <a:latin typeface="Calibri" panose="020F0502020204030204" pitchFamily="34" charset="0"/>
                <a:ea typeface="MS PGothic" panose="020B0600070205080204" pitchFamily="34" charset="-128"/>
              </a:rPr>
              <a:t>სამეცნიერო კვლევა</a:t>
            </a:r>
            <a:endParaRPr lang="en-IN" altLang="en-US" sz="2400" b="1" dirty="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499248643"/>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87F3-6B4A-40F1-BCC1-2E7D4A05E81D}"/>
              </a:ext>
            </a:extLst>
          </p:cNvPr>
          <p:cNvSpPr>
            <a:spLocks noGrp="1"/>
          </p:cNvSpPr>
          <p:nvPr>
            <p:ph type="title"/>
          </p:nvPr>
        </p:nvSpPr>
        <p:spPr/>
        <p:txBody>
          <a:bodyPr/>
          <a:lstStyle/>
          <a:p>
            <a:r>
              <a:rPr lang="ka-GE" dirty="0"/>
              <a:t>გმადლობთ ყურადღებისთვის!</a:t>
            </a:r>
            <a:endParaRPr lang="en-US" dirty="0"/>
          </a:p>
        </p:txBody>
      </p:sp>
    </p:spTree>
    <p:extLst>
      <p:ext uri="{BB962C8B-B14F-4D97-AF65-F5344CB8AC3E}">
        <p14:creationId xmlns:p14="http://schemas.microsoft.com/office/powerpoint/2010/main" val="248380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275253"/>
            <a:ext cx="10198359" cy="720213"/>
          </a:xfrm>
        </p:spPr>
        <p:txBody>
          <a:bodyPr/>
          <a:lstStyle/>
          <a:p>
            <a:pPr algn="ctr"/>
            <a:r>
              <a:rPr lang="en-US" sz="2800" b="1" dirty="0">
                <a:latin typeface="+mn-lt"/>
              </a:rPr>
              <a:t>ს</a:t>
            </a:r>
            <a:r>
              <a:rPr lang="ka-GE" sz="2800" b="1" dirty="0">
                <a:latin typeface="+mn-lt"/>
              </a:rPr>
              <a:t>აქართველოში შემოსული ვაქცინები</a:t>
            </a:r>
            <a:endParaRPr lang="en-US" sz="2800" b="1" dirty="0">
              <a:latin typeface="+mn-lt"/>
            </a:endParaRPr>
          </a:p>
        </p:txBody>
      </p:sp>
      <p:sp>
        <p:nvSpPr>
          <p:cNvPr id="3" name="Content Placeholder 2"/>
          <p:cNvSpPr>
            <a:spLocks noGrp="1"/>
          </p:cNvSpPr>
          <p:nvPr>
            <p:ph idx="1"/>
          </p:nvPr>
        </p:nvSpPr>
        <p:spPr>
          <a:xfrm>
            <a:off x="1362268" y="1428688"/>
            <a:ext cx="10207690" cy="5158725"/>
          </a:xfrm>
        </p:spPr>
        <p:txBody>
          <a:bodyPr/>
          <a:lstStyle/>
          <a:p>
            <a:r>
              <a:rPr lang="ka-GE" sz="2800" dirty="0"/>
              <a:t>ამ ეტაპზე ქვეყანაში შემოსულია ჯანმოს საგანგებო გამოყენების ავტორიზაციის მქონე  კორეის რესპუბლიკაში წარმოებული ოქსფორდის მიერ შემუშავებული ასტრაზენეკას ვაქცინა.</a:t>
            </a:r>
          </a:p>
          <a:p>
            <a:r>
              <a:rPr lang="ka-GE" sz="2800" dirty="0"/>
              <a:t>უახლოეს ხანში ქვეყანა ელოდება</a:t>
            </a:r>
            <a:r>
              <a:rPr lang="en-US" sz="2800" dirty="0"/>
              <a:t> Pfizer/</a:t>
            </a:r>
            <a:r>
              <a:rPr lang="en-US" sz="2800" dirty="0" err="1"/>
              <a:t>BioNTech</a:t>
            </a:r>
            <a:r>
              <a:rPr lang="en-US" sz="2800" dirty="0"/>
              <a:t> (</a:t>
            </a:r>
            <a:r>
              <a:rPr lang="ka-GE" sz="2800" dirty="0"/>
              <a:t>კომირნატის</a:t>
            </a:r>
            <a:r>
              <a:rPr lang="en-US" sz="2800" dirty="0"/>
              <a:t>) </a:t>
            </a:r>
            <a:r>
              <a:rPr lang="ka-GE" sz="2800" dirty="0"/>
              <a:t>ვაქცინას - COVID-19 mRNA ვაქცინა (ნუკლეოზიდ მოდიფიცირებული), აშშ.</a:t>
            </a:r>
          </a:p>
          <a:p>
            <a:r>
              <a:rPr lang="ka-GE" sz="2800" dirty="0"/>
              <a:t>ყველა ვაქცინა, რომელიც შემოტანილია ქვეყანაში, არის ჯანმრთელობის მსოფლიო ორგანიზაციის მიერ აღიარებული, მაღალი ეფექტურობის მქონე ვაქცინა. შესაბამისად, ვაქცინაცია ხორციელდება ქვეყანაში იმ პერიოდში ხელმისაწვდომი ვაქცინის საშუალებით.</a:t>
            </a:r>
            <a:endParaRPr lang="en-US" sz="2800" dirty="0"/>
          </a:p>
          <a:p>
            <a:endParaRPr lang="en-US" sz="2800" dirty="0"/>
          </a:p>
          <a:p>
            <a:endParaRPr lang="en-US" sz="2800" dirty="0"/>
          </a:p>
          <a:p>
            <a:endParaRPr lang="en-US" sz="2600" dirty="0"/>
          </a:p>
        </p:txBody>
      </p:sp>
    </p:spTree>
    <p:extLst>
      <p:ext uri="{BB962C8B-B14F-4D97-AF65-F5344CB8AC3E}">
        <p14:creationId xmlns:p14="http://schemas.microsoft.com/office/powerpoint/2010/main" val="114047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mn-lt"/>
              </a:rPr>
              <a:t> </a:t>
            </a:r>
            <a:r>
              <a:rPr lang="ka-GE" sz="2400" b="1" dirty="0">
                <a:latin typeface="+mn-lt"/>
              </a:rPr>
              <a:t>რა არის AstraZeneca-ს COVID-19 ვაქცინა  და რისთვის გამოიყენება იგი</a:t>
            </a:r>
            <a:br>
              <a:rPr lang="en-US" sz="2400" b="1" dirty="0">
                <a:latin typeface="+mn-lt"/>
              </a:rPr>
            </a:br>
            <a:endParaRPr lang="en-US" sz="2400" dirty="0">
              <a:latin typeface="+mn-lt"/>
            </a:endParaRPr>
          </a:p>
        </p:txBody>
      </p:sp>
      <p:sp>
        <p:nvSpPr>
          <p:cNvPr id="3" name="Content Placeholder 2"/>
          <p:cNvSpPr>
            <a:spLocks noGrp="1"/>
          </p:cNvSpPr>
          <p:nvPr>
            <p:ph idx="1"/>
          </p:nvPr>
        </p:nvSpPr>
        <p:spPr/>
        <p:txBody>
          <a:bodyPr/>
          <a:lstStyle/>
          <a:p>
            <a:r>
              <a:rPr lang="ka-GE" dirty="0"/>
              <a:t>AstraZeneca-ს COVID-19 ვაქცინა არის ვაქცინა, რომელიც გამოიყენება 18 წლის და უფროსი ასაკის ადამიანების დასაცავად COVID-19- ისგან.</a:t>
            </a:r>
            <a:endParaRPr lang="en-US" dirty="0"/>
          </a:p>
          <a:p>
            <a:r>
              <a:rPr lang="ka-GE" dirty="0"/>
              <a:t> AstraZeneca-ს COVID-19 ვაქცინა ახდენს სხეულის ბუნებრივი დაცვის (იმუნური სისტემის) სტიმულირებას. ეს იწვევს ორგანიზმის მიერ  ვირუსისგან საკუთარი დამცავი მექანიზმის (ანტისხეულების) წარმოქმნას, რაც ადამიანს მომავალში COVID-19-ისგან დაცვაში ეხმარება. </a:t>
            </a:r>
          </a:p>
          <a:p>
            <a:r>
              <a:rPr lang="ka-GE" dirty="0"/>
              <a:t>ამ ვაქცინის არცერთ ინგრედიენტს არ შეუძლია გამოიწვიოს COVID-19.   </a:t>
            </a:r>
            <a:endParaRPr lang="en-US" dirty="0"/>
          </a:p>
          <a:p>
            <a:endParaRPr lang="en-US" dirty="0"/>
          </a:p>
        </p:txBody>
      </p:sp>
    </p:spTree>
    <p:extLst>
      <p:ext uri="{BB962C8B-B14F-4D97-AF65-F5344CB8AC3E}">
        <p14:creationId xmlns:p14="http://schemas.microsoft.com/office/powerpoint/2010/main" val="237182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mn-lt"/>
              </a:rPr>
              <a:t> </a:t>
            </a:r>
            <a:r>
              <a:rPr lang="ka-GE" sz="2400" b="1" dirty="0"/>
              <a:t>თვისობრივი და რაოდენობრივი შემადგენლობა</a:t>
            </a:r>
            <a:br>
              <a:rPr lang="en-US" sz="2400" b="1" dirty="0"/>
            </a:br>
            <a:endParaRPr lang="en-US" sz="2400" dirty="0">
              <a:latin typeface="+mn-lt"/>
            </a:endParaRPr>
          </a:p>
        </p:txBody>
      </p:sp>
      <p:sp>
        <p:nvSpPr>
          <p:cNvPr id="3" name="Content Placeholder 2"/>
          <p:cNvSpPr>
            <a:spLocks noGrp="1"/>
          </p:cNvSpPr>
          <p:nvPr>
            <p:ph idx="1"/>
          </p:nvPr>
        </p:nvSpPr>
        <p:spPr/>
        <p:txBody>
          <a:bodyPr/>
          <a:lstStyle/>
          <a:p>
            <a:r>
              <a:rPr lang="ka-GE" dirty="0"/>
              <a:t>ერთი დოზა (0.5 მლ) შეიცავს:</a:t>
            </a:r>
            <a:endParaRPr lang="en-US" dirty="0"/>
          </a:p>
          <a:p>
            <a:r>
              <a:rPr lang="ka-GE" dirty="0"/>
              <a:t>COVID-19 -ის ვაქცინას ((ChAdOx1-S</a:t>
            </a:r>
            <a:r>
              <a:rPr lang="ka-GE" baseline="30000" dirty="0"/>
              <a:t>*</a:t>
            </a:r>
            <a:r>
              <a:rPr lang="ka-GE" dirty="0"/>
              <a:t> რეკომბინანტს), 2.5 × 10</a:t>
            </a:r>
            <a:r>
              <a:rPr lang="ka-GE" baseline="30000" dirty="0"/>
              <a:t>8</a:t>
            </a:r>
            <a:r>
              <a:rPr lang="ka-GE" dirty="0"/>
              <a:t> ინფექციურ ერთეულს (ინფ. ერთ.) რაც შეესაბამება  5 × 10</a:t>
            </a:r>
            <a:r>
              <a:rPr lang="ka-GE" baseline="30000" dirty="0"/>
              <a:t>10</a:t>
            </a:r>
            <a:r>
              <a:rPr lang="ka-GE" dirty="0"/>
              <a:t> ვირუსულ ნაწილაკს (ვნ)</a:t>
            </a:r>
            <a:endParaRPr lang="en-US" dirty="0"/>
          </a:p>
          <a:p>
            <a:r>
              <a:rPr lang="ka-GE" dirty="0"/>
              <a:t> რეკომბინანტული, შიმპანზეს ადენოვირუსის რეპლიკაციურ-დეფექტური ვექტორი, რომელიც ახდენს SARS-CoV-2-ის სპაიკის (S) გლიკოპროტეინის კოდირებას. </a:t>
            </a:r>
          </a:p>
          <a:p>
            <a:r>
              <a:rPr lang="ka-GE" dirty="0"/>
              <a:t>წარმოებულია გენეტიკურად მოდიფიცირებული ადამიანის ემბრიონის თირკმლის (HEK) 293 უჯრედში.</a:t>
            </a:r>
            <a:endParaRPr lang="en-US" dirty="0"/>
          </a:p>
          <a:p>
            <a:endParaRPr lang="en-US" dirty="0"/>
          </a:p>
        </p:txBody>
      </p:sp>
    </p:spTree>
    <p:extLst>
      <p:ext uri="{BB962C8B-B14F-4D97-AF65-F5344CB8AC3E}">
        <p14:creationId xmlns:p14="http://schemas.microsoft.com/office/powerpoint/2010/main" val="45624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mn-lt"/>
              </a:rPr>
              <a:t> </a:t>
            </a:r>
            <a:r>
              <a:rPr lang="ka-GE" sz="2400" b="1" dirty="0"/>
              <a:t>ვარგისიანობა და შენახვის უსაფრთხოების ზომები</a:t>
            </a:r>
            <a:br>
              <a:rPr lang="en-US" sz="2400" b="1" dirty="0"/>
            </a:br>
            <a:endParaRPr lang="en-US" sz="2400" dirty="0">
              <a:latin typeface="+mn-lt"/>
            </a:endParaRPr>
          </a:p>
        </p:txBody>
      </p:sp>
      <p:sp>
        <p:nvSpPr>
          <p:cNvPr id="3" name="Content Placeholder 2"/>
          <p:cNvSpPr>
            <a:spLocks noGrp="1"/>
          </p:cNvSpPr>
          <p:nvPr>
            <p:ph idx="1"/>
          </p:nvPr>
        </p:nvSpPr>
        <p:spPr>
          <a:xfrm>
            <a:off x="858416" y="1447349"/>
            <a:ext cx="11178074" cy="5410651"/>
          </a:xfrm>
        </p:spPr>
        <p:txBody>
          <a:bodyPr/>
          <a:lstStyle/>
          <a:p>
            <a:r>
              <a:rPr lang="ka-GE" sz="2200" u="sng" dirty="0"/>
              <a:t>მრავალდოზიანი ფლაკონი - </a:t>
            </a:r>
            <a:r>
              <a:rPr lang="ka-GE" sz="2200" dirty="0"/>
              <a:t>5 მლ ხსნარი 10-დოზიან ფლაკონში (I ტიპის გამჭვირვალე მინა) საცობით (ელასტომერი ალუმინის საფარით). შეფუთვა შედგება 10 ფლაკონისგან.</a:t>
            </a:r>
          </a:p>
          <a:p>
            <a:r>
              <a:rPr lang="ka-GE" sz="2200" dirty="0"/>
              <a:t>გაუხსნელი მრავალდოზიანი ფლაკონი ინახება 2-8°C ტემპერატურაზე. არ უნდა გაიყინოს.</a:t>
            </a:r>
            <a:endParaRPr lang="en-US" sz="2200" dirty="0"/>
          </a:p>
          <a:p>
            <a:r>
              <a:rPr lang="ka-GE" sz="2200" dirty="0"/>
              <a:t>ფლაკონი ინახება გარეთა მუყაოს კოლოფში სინათლისგან დასაცავად.</a:t>
            </a:r>
          </a:p>
          <a:p>
            <a:r>
              <a:rPr lang="ka-GE" sz="2200" dirty="0"/>
              <a:t>გაუხსნელი ფლაკონის ვარგისიანობის ვადა - 6 თვე</a:t>
            </a:r>
          </a:p>
          <a:p>
            <a:r>
              <a:rPr lang="ka-GE" sz="2200" u="sng" dirty="0"/>
              <a:t>გახსნილი მრავალდოზიანი ფლაკონი </a:t>
            </a:r>
            <a:r>
              <a:rPr lang="ka-GE" sz="2200" dirty="0"/>
              <a:t>გამოიყენება რაც შეიძლება სწრაფად გახსნიდან 6 საათის განმავლობაში.</a:t>
            </a:r>
            <a:endParaRPr lang="en-US" sz="2200" dirty="0"/>
          </a:p>
          <a:p>
            <a:r>
              <a:rPr lang="ka-GE" sz="2200" dirty="0"/>
              <a:t>ვაქცინა გამოყენების პერიოდში უნდა ინახებოდეს 2°C-დან 8°C-მდე ტემპერატურაზე.</a:t>
            </a:r>
          </a:p>
          <a:p>
            <a:r>
              <a:rPr lang="ka-GE" altLang="en-US" sz="2200" dirty="0"/>
              <a:t>6 საათის შემდეგ ან სამუშაო დღის დასრულებისას (რომელიც უფრო ადრე დგება) ყველა  მრავალდოზიანი გახსნილი ფლაკონი ნარჩენი ვაქცინით უნდა განადგურდეს.</a:t>
            </a:r>
          </a:p>
          <a:p>
            <a:endParaRPr lang="en-US" sz="2200" dirty="0"/>
          </a:p>
          <a:p>
            <a:endParaRPr lang="en-US" sz="2200" dirty="0"/>
          </a:p>
          <a:p>
            <a:endParaRPr lang="en-US" sz="2200" dirty="0"/>
          </a:p>
          <a:p>
            <a:endParaRPr lang="en-US" sz="2200" dirty="0"/>
          </a:p>
        </p:txBody>
      </p:sp>
    </p:spTree>
    <p:extLst>
      <p:ext uri="{BB962C8B-B14F-4D97-AF65-F5344CB8AC3E}">
        <p14:creationId xmlns:p14="http://schemas.microsoft.com/office/powerpoint/2010/main" val="219936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mn-lt"/>
              </a:rPr>
              <a:t> </a:t>
            </a:r>
            <a:r>
              <a:rPr lang="ka-GE" sz="2400" b="1" dirty="0"/>
              <a:t>დოზირება და გამოყენების მეთოდი</a:t>
            </a:r>
            <a:endParaRPr lang="en-US" sz="2400" dirty="0">
              <a:latin typeface="+mn-lt"/>
            </a:endParaRPr>
          </a:p>
        </p:txBody>
      </p:sp>
      <p:sp>
        <p:nvSpPr>
          <p:cNvPr id="3" name="Content Placeholder 2"/>
          <p:cNvSpPr>
            <a:spLocks noGrp="1"/>
          </p:cNvSpPr>
          <p:nvPr>
            <p:ph idx="1"/>
          </p:nvPr>
        </p:nvSpPr>
        <p:spPr>
          <a:xfrm>
            <a:off x="1194318" y="1484671"/>
            <a:ext cx="9778482" cy="4972113"/>
          </a:xfrm>
        </p:spPr>
        <p:txBody>
          <a:bodyPr/>
          <a:lstStyle/>
          <a:p>
            <a:r>
              <a:rPr lang="ka-GE" dirty="0"/>
              <a:t>AstraZeneca-ს COVID-19 ვაქცინით ვაქცინაციის კურსი მოიცავს ორ დამოუკიდებელ დოზას, თითოეული 0.5 მლ-ის ოდენობით. მეორე დოზა უნდა გაკეთდეს პირველი დოზის გაკეთებიდან 4-12 კვირაში (იხ. ნაწილი 5.1)</a:t>
            </a:r>
            <a:endParaRPr lang="en-US" dirty="0"/>
          </a:p>
          <a:p>
            <a:r>
              <a:rPr lang="ka-GE" dirty="0"/>
              <a:t>რეკომენდებულია, რომ ადამიანებმა, რომლებსაც გაუკეთდებათ AstraZeneca-ს COVID-19 ვაქცინის პირველი დოზა, COVID-19 ვაქცინაციის კურსი დაასრულონ AstraZeneca-ს COVID-19 ვაქცინით</a:t>
            </a:r>
          </a:p>
          <a:p>
            <a:r>
              <a:rPr lang="ka-GE" dirty="0"/>
              <a:t>ინექციისთვის შპრიცში ამოღებული ვაქცინის თითოეული 0.5 მლ-იანი დოზა უნდა გაკეთდეს კუნთში. გამოიყენეთ ცალკე სტერილური ნემსი ყველა პაციენტისთვის. ინექციისთვის ყველაზე საუკეთესო ადგილია დელტისებრი კუნთის გარეთა შუა ნაწილი</a:t>
            </a:r>
            <a:endParaRPr lang="en-US" dirty="0"/>
          </a:p>
          <a:p>
            <a:endParaRPr lang="en-US" dirty="0"/>
          </a:p>
        </p:txBody>
      </p:sp>
    </p:spTree>
    <p:extLst>
      <p:ext uri="{BB962C8B-B14F-4D97-AF65-F5344CB8AC3E}">
        <p14:creationId xmlns:p14="http://schemas.microsoft.com/office/powerpoint/2010/main" val="103050345"/>
      </p:ext>
    </p:extLst>
  </p:cSld>
  <p:clrMapOvr>
    <a:masterClrMapping/>
  </p:clrMapOvr>
</p:sld>
</file>

<file path=ppt/theme/theme1.xml><?xml version="1.0" encoding="utf-8"?>
<a:theme xmlns:a="http://schemas.openxmlformats.org/drawingml/2006/main" name="Crop">
  <a:themeElements>
    <a:clrScheme name="Custom 27">
      <a:dk1>
        <a:sysClr val="windowText" lastClr="000000"/>
      </a:dk1>
      <a:lt1>
        <a:sysClr val="window" lastClr="FFFFFF"/>
      </a:lt1>
      <a:dk2>
        <a:srgbClr val="1F497D"/>
      </a:dk2>
      <a:lt2>
        <a:srgbClr val="EEECE1"/>
      </a:lt2>
      <a:accent1>
        <a:srgbClr val="4F81BD"/>
      </a:accent1>
      <a:accent2>
        <a:srgbClr val="C0504D"/>
      </a:accent2>
      <a:accent3>
        <a:srgbClr val="76923C"/>
      </a:accent3>
      <a:accent4>
        <a:srgbClr val="8064A2"/>
      </a:accent4>
      <a:accent5>
        <a:srgbClr val="4BACC6"/>
      </a:accent5>
      <a:accent6>
        <a:srgbClr val="F79646"/>
      </a:accent6>
      <a:hlink>
        <a:srgbClr val="0000FF"/>
      </a:hlink>
      <a:folHlink>
        <a:srgbClr val="800080"/>
      </a:folHlink>
    </a:clrScheme>
    <a:fontScheme name="Custom 9">
      <a:majorFont>
        <a:latin typeface="Impact"/>
        <a:ea typeface=""/>
        <a:cs typeface=""/>
      </a:majorFont>
      <a:minorFont>
        <a:latin typeface="Arial"/>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TF22874644_Trading cards_AAS_v3" id="{4E496154-558D-4612-A753-0794614ED79B}" vid="{A8FAAD10-755F-4F52-9B7F-8A15476B6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05DA89-9689-4EB7-83A3-32913C232C3C}">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70FA373-FC71-43C5-B962-D433940CC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F44E19-6F9C-40C6-8F6B-82886B9019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Trading cards</Template>
  <TotalTime>0</TotalTime>
  <Words>4795</Words>
  <Application>Microsoft Macintosh PowerPoint</Application>
  <PresentationFormat>Widescreen</PresentationFormat>
  <Paragraphs>591</Paragraphs>
  <Slides>45</Slides>
  <Notes>12</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45</vt:i4>
      </vt:variant>
    </vt:vector>
  </HeadingPairs>
  <TitlesOfParts>
    <vt:vector size="60" baseType="lpstr">
      <vt:lpstr>Arial</vt:lpstr>
      <vt:lpstr>Arial Bold</vt:lpstr>
      <vt:lpstr>Calibri</vt:lpstr>
      <vt:lpstr>Carlito</vt:lpstr>
      <vt:lpstr>Comic Sans MS</vt:lpstr>
      <vt:lpstr>Franklin Gothic Book</vt:lpstr>
      <vt:lpstr>Franklin Gothic Heavy</vt:lpstr>
      <vt:lpstr>Impact</vt:lpstr>
      <vt:lpstr>Merriweather</vt:lpstr>
      <vt:lpstr>Open Sans</vt:lpstr>
      <vt:lpstr>Sylfaen</vt:lpstr>
      <vt:lpstr>Symbol</vt:lpstr>
      <vt:lpstr>Times New Roman</vt:lpstr>
      <vt:lpstr>Wingdings</vt:lpstr>
      <vt:lpstr>Crop</vt:lpstr>
      <vt:lpstr>COVID-19 ვაქცინაციასთან დაკავშირებული ხშირად დასმული კითხვები</vt:lpstr>
      <vt:lpstr>COVID-19-ის საწინააღმდეგო ვაქცინაცია</vt:lpstr>
      <vt:lpstr>PowerPoint Presentation</vt:lpstr>
      <vt:lpstr>COVID-19-საწინააღმდეგო ვაქცინის დანერგვის და იმუნიზაციის მართვის წესი  ბრძნება №01-11/ნ</vt:lpstr>
      <vt:lpstr>საქართველოში შემოსული ვაქცინები</vt:lpstr>
      <vt:lpstr> რა არის AstraZeneca-ს COVID-19 ვაქცინა  და რისთვის გამოიყენება იგი </vt:lpstr>
      <vt:lpstr> თვისობრივი და რაოდენობრივი შემადგენლობა </vt:lpstr>
      <vt:lpstr> ვარგისიანობა და შენახვის უსაფრთხოების ზომები </vt:lpstr>
      <vt:lpstr> დოზირება და გამოყენების მეთოდი</vt:lpstr>
      <vt:lpstr>მოსალოდნელი გვერდითი ეფექტები და მათი მართვა </vt:lpstr>
      <vt:lpstr>ასტრა-ზენეკას ვაქცინის უკუჩვენებები და გაფრთხილებები  </vt:lpstr>
      <vt:lpstr>PowerPoint Presentation</vt:lpstr>
      <vt:lpstr>PowerPoint Presentation</vt:lpstr>
      <vt:lpstr>PowerPoint Presentation</vt:lpstr>
      <vt:lpstr>ზოგადი ინფორმაცია ფაიზერის ვაქცინის შესახებ</vt:lpstr>
      <vt:lpstr>ზოგადი ინფორმაცია ფაიზერის ვაქცინის შესახებ</vt:lpstr>
      <vt:lpstr>ფაიზერის mRNA ვაქცინის უკუჩვენებები და გაფრთხილებები</vt:lpstr>
      <vt:lpstr>ფაიზერის mRNA ვაქცინის უკუჩვენებები და გაფრთხილებები</vt:lpstr>
      <vt:lpstr>სხვა რეაქციებს და მდგომარეობებს, რომლებიც არ წარმოადგენენ არც უკუჩვენებას და არც გამაფრთხილებელ ზომებს, მიეკუთვნება:  </vt:lpstr>
      <vt:lpstr>კომირნატის გვერდითი მოვლენები კლინიკური კვლევებიდან </vt:lpstr>
      <vt:lpstr>როდის უნდა მიმართოს პაციენტმა დაუყოვნებლივ სამედიცინო დახმარებას</vt:lpstr>
      <vt:lpstr>ასაცრელი პირის COVID-19 ვაქცინაციიის წინა  შეფასების კითხვარი</vt:lpstr>
      <vt:lpstr>ასაცრელი პირის COVID-19 ვაქცინაციიის წინა  შეფასების კითხვარი (გაგრძელება)</vt:lpstr>
      <vt:lpstr>PowerPoint Presentation</vt:lpstr>
      <vt:lpstr>PowerPoint Presentation</vt:lpstr>
      <vt:lpstr>პაციენტთა სპეციფიკური ჯგუფები - გადატანილი SARS-CoV-2 ინფექცია</vt:lpstr>
      <vt:lpstr>პაციენტთა სპეციფიკური ჯგუფები - გადატანილი SARS-CoV-2 ინფექცია</vt:lpstr>
      <vt:lpstr>პაციენტთა სპეციფიკური ჯგუფები - ორსულები</vt:lpstr>
      <vt:lpstr>პაციენტთა სპეციფიკური ჯგუფები - იმუნოკომპრომეტირებული პირები</vt:lpstr>
      <vt:lpstr>პაციენტთა სპეციფიკური ჯგუფები - იმუნოკომპრომეტირებული პირები</vt:lpstr>
      <vt:lpstr>ვაქცინაციის შემდგომ შესაძლო  სწრაფი ალერგიული რეაქციის განვითარებისა და მისი მკურნალობის გართულების რისკის შეფასება ექიმის მიერ  </vt:lpstr>
      <vt:lpstr>PowerPoint Presentation</vt:lpstr>
      <vt:lpstr>საზოგადოებრივი ჯანმრთელობასთან დაკავშირებული სიფრთხილის ზომები აცრის შემდეგ</vt:lpstr>
      <vt:lpstr>PowerPoint Presentation</vt:lpstr>
      <vt:lpstr>იშგამ-ის განსაზღვრება:</vt:lpstr>
      <vt:lpstr>PowerPoint Presentation</vt:lpstr>
      <vt:lpstr>ზედამხედველობას დაქვემდებარებული იშგამ-ები</vt:lpstr>
      <vt:lpstr>იშგამ-ზე ზედამხედველობა: ახალი ვაქცინა </vt:lpstr>
      <vt:lpstr>კოვიდვაქცინებისთვის სპეციალური ინტერესის იშგამ-ის განსაზღვრება:</vt:lpstr>
      <vt:lpstr>PowerPoint Presentation</vt:lpstr>
      <vt:lpstr>PowerPoint Presentation</vt:lpstr>
      <vt:lpstr>შეტყობინება-ანგარიშგებაზე პასუხისმგებლობა</vt:lpstr>
      <vt:lpstr>იშგამის სასწრაფო შეტყობინების ფორმა</vt:lpstr>
      <vt:lpstr>რატომ ვატარებთ იშგამ-ების კვლევას?</vt:lpstr>
      <vt:lpstr>გმადლობთ ყურადღებისთვის!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2021-03-23T15:14:38Z</dcterms:created>
  <dcterms:modified xsi:type="dcterms:W3CDTF">2021-03-26T11:36:33Z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